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7"/>
  </p:notesMasterIdLst>
  <p:handoutMasterIdLst>
    <p:handoutMasterId r:id="rId58"/>
  </p:handoutMasterIdLst>
  <p:sldIdLst>
    <p:sldId id="347" r:id="rId6"/>
    <p:sldId id="293" r:id="rId7"/>
    <p:sldId id="295" r:id="rId8"/>
    <p:sldId id="262" r:id="rId9"/>
    <p:sldId id="355" r:id="rId10"/>
    <p:sldId id="356" r:id="rId11"/>
    <p:sldId id="354" r:id="rId12"/>
    <p:sldId id="358" r:id="rId13"/>
    <p:sldId id="359" r:id="rId14"/>
    <p:sldId id="357" r:id="rId15"/>
    <p:sldId id="361" r:id="rId16"/>
    <p:sldId id="300" r:id="rId17"/>
    <p:sldId id="362" r:id="rId18"/>
    <p:sldId id="363" r:id="rId19"/>
    <p:sldId id="364" r:id="rId20"/>
    <p:sldId id="342" r:id="rId21"/>
    <p:sldId id="343" r:id="rId22"/>
    <p:sldId id="301" r:id="rId23"/>
    <p:sldId id="353" r:id="rId24"/>
    <p:sldId id="302" r:id="rId25"/>
    <p:sldId id="303" r:id="rId26"/>
    <p:sldId id="352" r:id="rId27"/>
    <p:sldId id="304" r:id="rId28"/>
    <p:sldId id="305" r:id="rId29"/>
    <p:sldId id="306" r:id="rId30"/>
    <p:sldId id="307" r:id="rId31"/>
    <p:sldId id="308" r:id="rId32"/>
    <p:sldId id="309" r:id="rId33"/>
    <p:sldId id="310" r:id="rId34"/>
    <p:sldId id="311" r:id="rId35"/>
    <p:sldId id="313" r:id="rId36"/>
    <p:sldId id="315" r:id="rId37"/>
    <p:sldId id="316" r:id="rId38"/>
    <p:sldId id="317" r:id="rId39"/>
    <p:sldId id="318" r:id="rId40"/>
    <p:sldId id="319" r:id="rId41"/>
    <p:sldId id="344" r:id="rId42"/>
    <p:sldId id="321" r:id="rId43"/>
    <p:sldId id="322" r:id="rId44"/>
    <p:sldId id="323" r:id="rId45"/>
    <p:sldId id="345" r:id="rId46"/>
    <p:sldId id="326" r:id="rId47"/>
    <p:sldId id="329" r:id="rId48"/>
    <p:sldId id="330" r:id="rId49"/>
    <p:sldId id="331" r:id="rId50"/>
    <p:sldId id="332" r:id="rId51"/>
    <p:sldId id="340" r:id="rId52"/>
    <p:sldId id="349" r:id="rId53"/>
    <p:sldId id="350" r:id="rId54"/>
    <p:sldId id="351" r:id="rId55"/>
    <p:sldId id="346" r:id="rId56"/>
  </p:sldIdLst>
  <p:sldSz cx="12188825" cy="6858000"/>
  <p:notesSz cx="6858000" cy="9296400"/>
  <p:embeddedFontLst>
    <p:embeddedFont>
      <p:font typeface="Segoe UI Light" pitchFamily="34" charset="0"/>
      <p:regular r:id="rId59"/>
    </p:embeddedFont>
    <p:embeddedFont>
      <p:font typeface="Tahoma" pitchFamily="34" charset="0"/>
      <p:regular r:id="rId60"/>
      <p:bold r:id="rId61"/>
    </p:embeddedFont>
    <p:embeddedFont>
      <p:font typeface="Segoe UI" pitchFamily="34" charset="0"/>
      <p:regular r:id="rId62"/>
      <p:bold r:id="rId63"/>
      <p:italic r:id="rId64"/>
      <p:boldItalic r:id="rId65"/>
    </p:embeddedFont>
    <p:embeddedFont>
      <p:font typeface="Consolas" pitchFamily="49" charset="0"/>
      <p:regular r:id="rId66"/>
      <p:bold r:id="rId67"/>
      <p:italic r:id="rId68"/>
      <p:boldItalic r:id="rId69"/>
    </p:embeddedFont>
    <p:embeddedFont>
      <p:font typeface="Segoe Light" pitchFamily="34" charset="0"/>
      <p:regular r:id="rId70"/>
      <p:italic r:id="rId71"/>
    </p:embeddedFont>
    <p:embeddedFont>
      <p:font typeface="Calibri" pitchFamily="34" charset="0"/>
      <p:regular r:id="rId72"/>
      <p:bold r:id="rId73"/>
      <p:italic r:id="rId74"/>
      <p:boldItalic r:id="rId75"/>
    </p:embeddedFont>
  </p:embeddedFontLst>
  <p:custDataLst>
    <p:tags r:id="rId76"/>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autoAdjust="0"/>
    <p:restoredTop sz="89076" autoAdjust="0"/>
  </p:normalViewPr>
  <p:slideViewPr>
    <p:cSldViewPr snapToGrid="0" snapToObjects="1">
      <p:cViewPr varScale="1">
        <p:scale>
          <a:sx n="114" d="100"/>
          <a:sy n="114" d="100"/>
        </p:scale>
        <p:origin x="-108" y="-528"/>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4.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system.web.mvc.htmlhelper_members.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ninject.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18</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1 minute</a:t>
            </a:r>
          </a:p>
          <a:p>
            <a:endParaRPr lang="en-US" u="none" baseline="0" dirty="0" smtClean="0"/>
          </a:p>
          <a:p>
            <a:r>
              <a:rPr lang="en-US" u="none" baseline="0" dirty="0" smtClean="0"/>
              <a:t>In this session we’ll look at how we can take the notion of Models in MVC and use them in data access with the Entity Framework</a:t>
            </a:r>
            <a:r>
              <a:rPr lang="en-US" u="none" baseline="0" smtClean="0"/>
              <a:t>. </a:t>
            </a:r>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22</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u="none" dirty="0" smtClean="0"/>
              <a:t>:</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Entity Framework</a:t>
            </a:r>
            <a:r>
              <a:rPr lang="en-US" baseline="0" dirty="0" smtClean="0"/>
              <a:t> provides three approaches to getting started. Which approach you choose will depend on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already have an existing database from which to work from, Entity Framework provides a way to inspect it and generate an Entity Data Model.  An entity data model is a description of the underlying logical model in the database.  With this model you’ll then be able to write data access code against the Entity Framework rather than directly against the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other approach</a:t>
            </a:r>
            <a:r>
              <a:rPr lang="en-US" baseline="0" dirty="0" smtClean="0"/>
              <a:t> is to use the visual designer to create your entities and relationships.  Once complete you can then use the tooling to generate the database.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code-first allows the developer to write classes that describe models.  From these class files the Entity Framework then goes ahead and generates the database.</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23</a:t>
            </a:fld>
            <a:endParaRPr lang="en-US"/>
          </a:p>
        </p:txBody>
      </p:sp>
    </p:spTree>
    <p:extLst>
      <p:ext uri="{BB962C8B-B14F-4D97-AF65-F5344CB8AC3E}">
        <p14:creationId xmlns:p14="http://schemas.microsoft.com/office/powerpoint/2010/main" val="2121882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Estimated Time: 20 minutes</a:t>
            </a:r>
          </a:p>
          <a:p>
            <a:pPr marL="228600" indent="-228600">
              <a:buAutoNum type="arabicPeriod"/>
            </a:pPr>
            <a:endParaRPr lang="en-US" u="none"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24</a:t>
            </a:fld>
            <a:endParaRPr lang="en-US"/>
          </a:p>
        </p:txBody>
      </p:sp>
    </p:spTree>
    <p:extLst>
      <p:ext uri="{BB962C8B-B14F-4D97-AF65-F5344CB8AC3E}">
        <p14:creationId xmlns:p14="http://schemas.microsoft.com/office/powerpoint/2010/main" val="468206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dirty="0" smtClean="0"/>
              <a:t>:</a:t>
            </a:r>
            <a:r>
              <a:rPr lang="en-US" baseline="0" dirty="0" smtClean="0"/>
              <a:t> 5 </a:t>
            </a:r>
            <a:r>
              <a:rPr lang="en-US" baseline="0" dirty="0" err="1" smtClean="0"/>
              <a:t>mins</a:t>
            </a:r>
            <a:endParaRPr lang="en-US" baseline="0" dirty="0" smtClean="0"/>
          </a:p>
          <a:p>
            <a:endParaRPr lang="en-US" baseline="0" dirty="0" smtClean="0"/>
          </a:p>
          <a:p>
            <a:r>
              <a:rPr lang="en-US" dirty="0" smtClean="0"/>
              <a:t>Model</a:t>
            </a:r>
            <a:r>
              <a:rPr lang="en-US" baseline="0" dirty="0" smtClean="0"/>
              <a:t> metadata are descriptions that you add to your model’s classes that the framework can use to give more context to the class or properties within it.  As an example, you can add descriptive text to a model’s properties that change how the label is displayed when MVC generates a label for it.</a:t>
            </a:r>
          </a:p>
          <a:p>
            <a:endParaRPr lang="en-US" baseline="0" dirty="0" smtClean="0"/>
          </a:p>
          <a:p>
            <a:r>
              <a:rPr lang="en-US" baseline="0" dirty="0" smtClean="0"/>
              <a:t>With database and model first, the problem is that EF generates the model classes automatically for you.  If you make changes to it, say you add metadata attributes, then your changes will be lost.  We get around this by creating a “buddy class” which is a partial of the original model class you want to modify.  In this class, you can then define metadata for the model without losing changes when Entity Framework regenerates the model.</a:t>
            </a:r>
          </a:p>
          <a:p>
            <a:endParaRPr lang="en-US" baseline="0" dirty="0" smtClean="0"/>
          </a:p>
          <a:p>
            <a:r>
              <a:rPr lang="en-US" baseline="0" dirty="0" smtClean="0"/>
              <a:t>This is an important fundamental to know as MVC uses metadata attributes extensively to understand the models that you use.</a:t>
            </a:r>
          </a:p>
          <a:p>
            <a:endParaRPr lang="en-US" baseline="0" dirty="0" smtClean="0"/>
          </a:p>
          <a:p>
            <a:r>
              <a:rPr lang="en-US" baseline="0" dirty="0" smtClean="0"/>
              <a:t>There’s a lot of different metadata that MVC understands – the full list is available on MSDN.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25</a:t>
            </a:fld>
            <a:endParaRPr lang="en-US"/>
          </a:p>
        </p:txBody>
      </p:sp>
    </p:spTree>
    <p:extLst>
      <p:ext uri="{BB962C8B-B14F-4D97-AF65-F5344CB8AC3E}">
        <p14:creationId xmlns:p14="http://schemas.microsoft.com/office/powerpoint/2010/main" val="2350443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smtClean="0"/>
              <a:t>See demo script for details</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26</a:t>
            </a:fld>
            <a:endParaRPr lang="en-US"/>
          </a:p>
        </p:txBody>
      </p:sp>
    </p:spTree>
    <p:extLst>
      <p:ext uri="{BB962C8B-B14F-4D97-AF65-F5344CB8AC3E}">
        <p14:creationId xmlns:p14="http://schemas.microsoft.com/office/powerpoint/2010/main" val="1668900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 2 minutes</a:t>
            </a:r>
            <a:endParaRPr lang="en-US" u="none" dirty="0" smtClean="0"/>
          </a:p>
          <a:p>
            <a:endParaRPr lang="en-US" u="none" dirty="0" smtClean="0"/>
          </a:p>
          <a:p>
            <a:r>
              <a:rPr lang="en-US" u="none" dirty="0" smtClean="0"/>
              <a:t>On</a:t>
            </a:r>
            <a:r>
              <a:rPr lang="en-US" u="none" baseline="0" dirty="0" smtClean="0"/>
              <a:t> their own Models do a great job of representing objects in our domain and allowing us to specify their settings for display in the view.  However, so far we’ve only seen how to do a 1:1 mapping between a model and a view.  What if we wanted to have multiple models in the same view?  This is very common scenario after all.  Think of a form with a </a:t>
            </a:r>
            <a:r>
              <a:rPr lang="en-US" u="none" baseline="0" dirty="0" err="1" smtClean="0"/>
              <a:t>dropdownlist</a:t>
            </a:r>
            <a:r>
              <a:rPr lang="en-US" u="none" baseline="0" dirty="0" smtClean="0"/>
              <a:t>.  Not only do we have a model for the form itself, but also for the data that is contained in the </a:t>
            </a:r>
            <a:r>
              <a:rPr lang="en-US" u="none" baseline="0" dirty="0" err="1" smtClean="0"/>
              <a:t>dropdownlist</a:t>
            </a:r>
            <a:r>
              <a:rPr lang="en-US" u="none" baseline="0" dirty="0" smtClean="0"/>
              <a:t>.</a:t>
            </a:r>
          </a:p>
          <a:p>
            <a:endParaRPr lang="en-US" u="none" baseline="0" dirty="0" smtClean="0"/>
          </a:p>
          <a:p>
            <a:r>
              <a:rPr lang="en-US" u="none" baseline="0" dirty="0" smtClean="0"/>
              <a:t>In this case we would use a </a:t>
            </a:r>
            <a:r>
              <a:rPr lang="en-US" u="none" baseline="0" dirty="0" err="1" smtClean="0"/>
              <a:t>ViewModel</a:t>
            </a:r>
            <a:r>
              <a:rPr lang="en-US" u="none" baseline="0" dirty="0" smtClean="0"/>
              <a:t>.  A </a:t>
            </a:r>
            <a:r>
              <a:rPr lang="en-US" u="none" baseline="0" dirty="0" err="1" smtClean="0"/>
              <a:t>ViewModel</a:t>
            </a:r>
            <a:r>
              <a:rPr lang="en-US" u="none" baseline="0" dirty="0" smtClean="0"/>
              <a:t> is a class that allows us to compose exactly the type of data the user will have available to them in the view.  </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27</a:t>
            </a:fld>
            <a:endParaRPr lang="en-US"/>
          </a:p>
        </p:txBody>
      </p:sp>
    </p:spTree>
    <p:extLst>
      <p:ext uri="{BB962C8B-B14F-4D97-AF65-F5344CB8AC3E}">
        <p14:creationId xmlns:p14="http://schemas.microsoft.com/office/powerpoint/2010/main" val="379761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a:t>
            </a:r>
            <a:r>
              <a:rPr lang="en-US" baseline="0" dirty="0" smtClean="0"/>
              <a:t> min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MVC HTML Helpers </a:t>
            </a:r>
            <a:r>
              <a:rPr lang="en-US" dirty="0" smtClean="0"/>
              <a:t>provide an easy way to render HTML in a view</a:t>
            </a:r>
            <a:r>
              <a:rPr lang="en-US" baseline="0" dirty="0" smtClean="0"/>
              <a:t>, and help us save time by emitting HTML code on our behalf. Not only do they make the task quicker but they are also more accurate than us and render standards-based HTML!  </a:t>
            </a:r>
          </a:p>
          <a:p>
            <a:endParaRPr lang="en-US" baseline="0" dirty="0" smtClean="0"/>
          </a:p>
          <a:p>
            <a:r>
              <a:rPr lang="en-US" baseline="0" dirty="0" smtClean="0"/>
              <a:t>There are two different approaches for using helpers. The first approach is string based, and the other one is strongly typed. The strongly typed approach has more advantages because the view provides IntelliSense and we get compile time checking, which makes our job easier when working with model properties and will save us the trouble of providing an incorrectly named property. </a:t>
            </a:r>
          </a:p>
          <a:p>
            <a:endParaRPr lang="en-US" baseline="0" dirty="0" smtClean="0"/>
          </a:p>
          <a:p>
            <a:r>
              <a:rPr lang="en-US" baseline="0" dirty="0" smtClean="0"/>
              <a:t>Those benefits are really important, as they fit nicely with the model approach to development proposed by MVC, because changes in your model ripple through your application. If you make changes to your model when using strongly typed helpers, you will receive compilation errors alerting you of any issues that have been introduced instead of your users finding them first!</a:t>
            </a:r>
          </a:p>
          <a:p>
            <a:endParaRPr lang="en-US" baseline="0" dirty="0" smtClean="0"/>
          </a:p>
          <a:p>
            <a:r>
              <a:rPr lang="en-US" baseline="0" dirty="0" smtClean="0"/>
              <a:t>This is just one of many helpers available for outputting HTML.  There’s a full list of all the helpers available in the documentation online with MSDN: </a:t>
            </a:r>
            <a:r>
              <a:rPr lang="en-US" dirty="0" smtClean="0">
                <a:hlinkClick r:id="rId3"/>
              </a:rPr>
              <a:t>http://msdn.microsoft.com/en-us/library/system.web.mvc.htmlhelper_members.aspx</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29</a:t>
            </a:fld>
            <a:endParaRPr lang="en-US"/>
          </a:p>
        </p:txBody>
      </p:sp>
    </p:spTree>
    <p:extLst>
      <p:ext uri="{BB962C8B-B14F-4D97-AF65-F5344CB8AC3E}">
        <p14:creationId xmlns:p14="http://schemas.microsoft.com/office/powerpoint/2010/main" val="1780036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also HTML Helpers that provide a really simple way to display data from a view’s model in different ways. These helpers automatically scaffold code that is necessary to display or provide editor capabilities for every property in the model. For instance the </a:t>
            </a:r>
            <a:r>
              <a:rPr lang="en-US" baseline="0" dirty="0" err="1" smtClean="0"/>
              <a:t>DisplayForModel</a:t>
            </a:r>
            <a:r>
              <a:rPr lang="en-US" baseline="0" dirty="0" smtClean="0"/>
              <a:t> and </a:t>
            </a:r>
            <a:r>
              <a:rPr lang="en-US" baseline="0" dirty="0" err="1" smtClean="0"/>
              <a:t>EditorForModel</a:t>
            </a:r>
            <a:r>
              <a:rPr lang="en-US" baseline="0" dirty="0" smtClean="0"/>
              <a:t> helpers render a complete user interface, either for display or edition, using the model as a basis. In this example, we’re using a simple model for a user and we are using the </a:t>
            </a:r>
            <a:r>
              <a:rPr lang="en-US" baseline="0" dirty="0" err="1" smtClean="0"/>
              <a:t>EditorForModel</a:t>
            </a:r>
            <a:r>
              <a:rPr lang="en-US" baseline="0" dirty="0" smtClean="0"/>
              <a:t> helper to render the input boxes for 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helpers can prove very useful on their own, but as they make a lot of assumptions about the model being displayed they might require some additional information in some scenarios. This is where the model metadata techniques we talked about before can come in handy as you can describe to the helper how you want individual properties to be rendered. The way to do this is decorating Model properties with different attributes that can specify different things, such as the string to use to display a property.</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30</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a:t>
            </a:r>
            <a:r>
              <a:rPr lang="en-US" smtClean="0"/>
              <a:t>for</a:t>
            </a:r>
            <a:r>
              <a:rPr lang="en-US" baseline="0" smtClean="0"/>
              <a:t> details</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31</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5 </a:t>
            </a:r>
            <a:r>
              <a:rPr lang="en-US" u="sng" baseline="0" dirty="0" err="1" smtClean="0"/>
              <a:t>mins</a:t>
            </a:r>
            <a:endParaRPr lang="en-US" u="sng" baseline="0" dirty="0" smtClean="0"/>
          </a:p>
          <a:p>
            <a:endParaRPr lang="en-US" dirty="0" smtClean="0"/>
          </a:p>
          <a:p>
            <a:r>
              <a:rPr lang="en-US" dirty="0" smtClean="0"/>
              <a:t>To ensure</a:t>
            </a:r>
            <a:r>
              <a:rPr lang="en-US" baseline="0" dirty="0" smtClean="0"/>
              <a:t> you get valid and expected input from the user, and to protect against malicious input, validation is built into the framework.</a:t>
            </a:r>
          </a:p>
          <a:p>
            <a:endParaRPr lang="en-US" sz="1200" baseline="0" dirty="0" smtClean="0"/>
          </a:p>
          <a:p>
            <a:r>
              <a:rPr lang="en-US" sz="1200" baseline="0" dirty="0" smtClean="0"/>
              <a:t>Nowadays, customers expect client-side validation in modern websites, as it not only provides a nice experience for the user but also makes the application perform better as there is lower number of client-server calls.  In the past, doing client-side validation was a manual process, making it a rather difficult one.  ASP.NET MVC makes client-side validation much more simple. It mirrors the server-side logic and parameters onto the client by emitting JSON which is automatically hooked into JavaScript libraries which are included for us, making this process completely transparent.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you would expect, you define validation rules on the model using metadata.  There are a number of built-in validators like Required, Range, Regular Expression and </a:t>
            </a:r>
            <a:r>
              <a:rPr lang="en-US" baseline="0" dirty="0" err="1" smtClean="0"/>
              <a:t>StringLength</a:t>
            </a:r>
            <a:r>
              <a:rPr lang="en-US" baseline="0" dirty="0" smtClean="0"/>
              <a:t>. Complex Html Helpers like </a:t>
            </a:r>
            <a:r>
              <a:rPr lang="en-US" baseline="0" dirty="0" err="1" smtClean="0"/>
              <a:t>EditorForModel</a:t>
            </a:r>
            <a:r>
              <a:rPr lang="en-US" baseline="0" dirty="0" smtClean="0"/>
              <a:t> automatically render validation error messages as well as fields, which makes it easier to take advantage of the validation rules you apply to your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with most things in ASP.NET MVC, validators are extensible, which means that if the validators provided out of the box don’t cut it for you, you can roll your own. </a:t>
            </a:r>
            <a:r>
              <a:rPr lang="en-US" dirty="0" smtClean="0"/>
              <a:t>Other</a:t>
            </a:r>
            <a:r>
              <a:rPr lang="en-US" baseline="0" dirty="0" smtClean="0"/>
              <a:t> areas of validation can be extended too.  For example, instead of using the standard validation provider shipped with MVC, you can also plug other ones in like Castle or Enterprise Library.  They all have different strengths and weaknesses and MVC allows you to choose the one you want based on your application’s needs.  It’s also super easy to modify the styling of the CSS that is used for validation. Thus, if you want to match up your website’s to the validation error messages, you can do that too!</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32</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smtClean="0">
                <a:solidFill>
                  <a:schemeClr val="tx1"/>
                </a:solidFill>
                <a:effectLst/>
                <a:latin typeface="+mn-lt"/>
                <a:ea typeface="+mn-ea"/>
                <a:cs typeface="+mn-cs"/>
              </a:rPr>
              <a:t>See demo</a:t>
            </a:r>
            <a:r>
              <a:rPr lang="en-US" sz="1200" b="0" u="none" kern="1200" baseline="0" dirty="0" smtClean="0">
                <a:solidFill>
                  <a:schemeClr val="tx1"/>
                </a:solidFill>
                <a:effectLst/>
                <a:latin typeface="+mn-lt"/>
                <a:ea typeface="+mn-ea"/>
                <a:cs typeface="+mn-cs"/>
              </a:rPr>
              <a:t> script for details</a:t>
            </a:r>
            <a:endParaRPr lang="en-US" sz="1200" b="0" u="none"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F9282-D0A8-4FC3-8EA8-B416BA51AD58}" type="slidenum">
              <a:rPr lang="en-US" smtClean="0"/>
              <a:pPr/>
              <a:t>33</a:t>
            </a:fld>
            <a:endParaRPr lang="en-US"/>
          </a:p>
        </p:txBody>
      </p:sp>
    </p:spTree>
    <p:extLst>
      <p:ext uri="{BB962C8B-B14F-4D97-AF65-F5344CB8AC3E}">
        <p14:creationId xmlns:p14="http://schemas.microsoft.com/office/powerpoint/2010/main" val="49409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endParaRPr lang="en-US" baseline="0" dirty="0" smtClean="0"/>
          </a:p>
          <a:p>
            <a:r>
              <a:rPr lang="en-US" baseline="0" dirty="0" smtClean="0"/>
              <a:t>Initially we added some basic validation logic using Model Metadata and the built-in validators from ASP.NET MVC, which enabled server-side validation in our site really quickly. </a:t>
            </a:r>
          </a:p>
          <a:p>
            <a:endParaRPr lang="en-US" baseline="0" dirty="0" smtClean="0"/>
          </a:p>
          <a:p>
            <a:r>
              <a:rPr lang="en-US" baseline="0" dirty="0" smtClean="0"/>
              <a:t>After that we enabled client side validation, by adding the client side validation scripts and calling the </a:t>
            </a:r>
            <a:r>
              <a:rPr lang="en-US" baseline="0" dirty="0" err="1" smtClean="0"/>
              <a:t>EnableClientValidation</a:t>
            </a:r>
            <a:r>
              <a:rPr lang="en-US" baseline="0" dirty="0" smtClean="0"/>
              <a:t> method. As we had discussed, performing client side validation with ASP.NET MVC is really simple, as there is no need to add JavaScript libraries or create the validation code.</a:t>
            </a:r>
          </a:p>
          <a:p>
            <a:endParaRPr lang="en-US" baseline="0" dirty="0" smtClean="0"/>
          </a:p>
          <a:p>
            <a:r>
              <a:rPr lang="en-US" baseline="0" dirty="0" smtClean="0"/>
              <a:t>Finally, we covered how error messages can be localized using resource files, which gives us a lot of flexibility to customize the error messages for each particular culture. This is a really nice and important feature as most Web Apps  are requested to support global audiences. </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34</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a:t>
            </a:r>
            <a:r>
              <a:rPr lang="en-US" baseline="0" dirty="0" smtClean="0"/>
              <a:t> script for details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35</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baseline="0" dirty="0" smtClean="0"/>
          </a:p>
          <a:p>
            <a:endParaRPr lang="en-US" baseline="0" dirty="0" smtClean="0"/>
          </a:p>
          <a:p>
            <a:r>
              <a:rPr lang="en-US" baseline="0" dirty="0" smtClean="0"/>
              <a:t>In the last demo we took a look at how to handle different types of HTTP methods when they come into the controller.  </a:t>
            </a:r>
          </a:p>
          <a:p>
            <a:endParaRPr lang="en-US" baseline="0" dirty="0" smtClean="0"/>
          </a:p>
          <a:p>
            <a:r>
              <a:rPr lang="en-US" baseline="0" dirty="0" smtClean="0"/>
              <a:t>With the </a:t>
            </a:r>
            <a:r>
              <a:rPr lang="en-US" baseline="0" dirty="0" err="1" smtClean="0"/>
              <a:t>HttpPost</a:t>
            </a:r>
            <a:r>
              <a:rPr lang="en-US" baseline="0" dirty="0" smtClean="0"/>
              <a:t> attribute we can separate our actions so they are more manageable. Take into account that there are other attributes available for other methods which can prove useful if we need to handle different scenarios like PUT or HTTPS.</a:t>
            </a:r>
          </a:p>
          <a:p>
            <a:endParaRPr lang="en-US" baseline="0" dirty="0" smtClean="0"/>
          </a:p>
          <a:p>
            <a:r>
              <a:rPr lang="en-US" baseline="0" dirty="0" smtClean="0"/>
              <a:t>Rather than manually getting all the values of the form collection and placing them in an instance of the model, we can use the extension method </a:t>
            </a:r>
            <a:r>
              <a:rPr lang="en-US" baseline="0" dirty="0" err="1" smtClean="0"/>
              <a:t>TryUpdateModel</a:t>
            </a:r>
            <a:r>
              <a:rPr lang="en-US" baseline="0" dirty="0" smtClean="0"/>
              <a:t>. This method figures out if there are any model properties related to the values that have come in on the post, from the client side.  For reference there are a number of providers available out of the box that this method will use to determine this, for example </a:t>
            </a:r>
            <a:r>
              <a:rPr lang="en-US" baseline="0" dirty="0" err="1" smtClean="0"/>
              <a:t>QueryString</a:t>
            </a:r>
            <a:r>
              <a:rPr lang="en-US" baseline="0" dirty="0" smtClean="0"/>
              <a:t>.</a:t>
            </a:r>
          </a:p>
          <a:p>
            <a:endParaRPr lang="en-US" baseline="0" dirty="0" smtClean="0"/>
          </a:p>
          <a:p>
            <a:r>
              <a:rPr lang="en-US" baseline="0" dirty="0" smtClean="0"/>
              <a:t>Lastly, we looked at how EF makes it really easy to manage the data access for our application and allows us to use a model centric approach, without having to write any database code when we make changes to the database.</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36</a:t>
            </a:fld>
            <a:endParaRPr lang="en-US"/>
          </a:p>
        </p:txBody>
      </p:sp>
    </p:spTree>
    <p:extLst>
      <p:ext uri="{BB962C8B-B14F-4D97-AF65-F5344CB8AC3E}">
        <p14:creationId xmlns:p14="http://schemas.microsoft.com/office/powerpoint/2010/main" val="4030925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Let's</a:t>
            </a:r>
            <a:r>
              <a:rPr lang="en-US" baseline="0" dirty="0" smtClean="0"/>
              <a:t> assume we have a Person class in our model, which has a weight property. When a new person is created, using a POST method, we expect the weight property to be populated with Form Data, but no value was provided by the user.</a:t>
            </a:r>
            <a:endParaRPr lang="en-US" dirty="0" smtClean="0"/>
          </a:p>
          <a:p>
            <a:endParaRPr lang="en-US" baseline="0" dirty="0" smtClean="0"/>
          </a:p>
          <a:p>
            <a:r>
              <a:rPr lang="en-US" baseline="0" dirty="0" smtClean="0"/>
              <a:t>[Build] We can use validation to ensure that we get the data we want from the user, and also to provide a feedback look so they know that they didn't fill out he form correctly.  In this example we can ensure that Weight (and other properties) are required on the model.</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1488666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there are different validators that can be used to specify the data, or data format we should expect from our users.  These validators are placed on our model's properties as attributes, which is also useful as validation is expressed explicitly in our model classes.</a:t>
            </a:r>
          </a:p>
          <a:p>
            <a:endParaRPr lang="en-US" baseline="0" dirty="0" smtClean="0"/>
          </a:p>
          <a:p>
            <a:r>
              <a:rPr lang="en-US" dirty="0" smtClean="0"/>
              <a:t>[Build and talk through each validator]</a:t>
            </a:r>
          </a:p>
          <a:p>
            <a:endParaRPr lang="en-US" dirty="0" smtClean="0"/>
          </a:p>
          <a:p>
            <a:r>
              <a:rPr lang="en-US" dirty="0" smtClean="0"/>
              <a:t>We</a:t>
            </a:r>
            <a:r>
              <a:rPr lang="en-US" baseline="0" dirty="0" smtClean="0"/>
              <a:t> will come back to remote and custom validators later on in the session.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38</a:t>
            </a:fld>
            <a:endParaRPr lang="en-US"/>
          </a:p>
        </p:txBody>
      </p:sp>
    </p:spTree>
    <p:extLst>
      <p:ext uri="{BB962C8B-B14F-4D97-AF65-F5344CB8AC3E}">
        <p14:creationId xmlns:p14="http://schemas.microsoft.com/office/powerpoint/2010/main" val="2854796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minutes</a:t>
            </a:r>
          </a:p>
          <a:p>
            <a:r>
              <a:rPr lang="en-US" dirty="0" smtClean="0"/>
              <a:t>There</a:t>
            </a:r>
            <a:r>
              <a:rPr lang="en-US" baseline="0" dirty="0" smtClean="0"/>
              <a:t> are some HTML Helpers that make it easy to display validation messages to the user if the model comes back invalid.</a:t>
            </a:r>
          </a:p>
          <a:p>
            <a:endParaRPr lang="en-US" baseline="0" dirty="0" smtClean="0"/>
          </a:p>
          <a:p>
            <a:r>
              <a:rPr lang="en-US" baseline="0" dirty="0" smtClean="0"/>
              <a:t>[Build]</a:t>
            </a:r>
          </a:p>
          <a:p>
            <a:r>
              <a:rPr lang="en-US" baseline="0" dirty="0" smtClean="0"/>
              <a:t>@</a:t>
            </a:r>
            <a:r>
              <a:rPr lang="en-US" baseline="0" dirty="0" err="1" smtClean="0"/>
              <a:t>Html.ValidationSummary</a:t>
            </a:r>
            <a:r>
              <a:rPr lang="en-US" baseline="0" dirty="0" smtClean="0"/>
              <a:t> provides a list of all the validation errors in the page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r>
              <a:rPr lang="en-US" baseline="0" dirty="0" smtClean="0"/>
              <a:t>@</a:t>
            </a:r>
            <a:r>
              <a:rPr lang="en-US" baseline="0" dirty="0" err="1" smtClean="0"/>
              <a:t>Html.ValidationErrorMessageFor</a:t>
            </a:r>
            <a:r>
              <a:rPr lang="en-US" baseline="0" dirty="0" smtClean="0"/>
              <a:t> will display a validation error message – in this example it's just a star.  Notice how our </a:t>
            </a:r>
            <a:r>
              <a:rPr lang="en-US" baseline="0" dirty="0" err="1" smtClean="0"/>
              <a:t>EditorFor</a:t>
            </a:r>
            <a:r>
              <a:rPr lang="en-US" baseline="0" dirty="0" smtClean="0"/>
              <a:t> helper is also smart and applies a specific style if the validation is false for the property it's associated with.</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39</a:t>
            </a:fld>
            <a:endParaRPr lang="en-US"/>
          </a:p>
        </p:txBody>
      </p:sp>
    </p:spTree>
    <p:extLst>
      <p:ext uri="{BB962C8B-B14F-4D97-AF65-F5344CB8AC3E}">
        <p14:creationId xmlns:p14="http://schemas.microsoft.com/office/powerpoint/2010/main" val="2814651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 10 minutes</a:t>
            </a:r>
          </a:p>
          <a:p>
            <a:endParaRPr lang="en-US" baseline="0" dirty="0" smtClean="0"/>
          </a:p>
          <a:p>
            <a:r>
              <a:rPr lang="en-US" sz="1200" kern="1200" dirty="0" smtClean="0">
                <a:solidFill>
                  <a:schemeClr val="tx1"/>
                </a:solidFill>
                <a:effectLst/>
                <a:latin typeface="+mn-lt"/>
                <a:ea typeface="+mn-ea"/>
                <a:cs typeface="+mn-cs"/>
              </a:rPr>
              <a:t>Demo Flow – </a:t>
            </a:r>
          </a:p>
          <a:p>
            <a:pPr lvl="0"/>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HttpPost</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Place a breakpoint on return View() in the </a:t>
            </a:r>
            <a:r>
              <a:rPr lang="en-US" sz="1200" kern="1200" dirty="0" err="1" smtClean="0">
                <a:solidFill>
                  <a:schemeClr val="tx1"/>
                </a:solidFill>
                <a:effectLst/>
                <a:latin typeface="+mn-lt"/>
                <a:ea typeface="+mn-ea"/>
                <a:cs typeface="+mn-cs"/>
              </a:rPr>
              <a:t>AddressAndPayment</a:t>
            </a:r>
            <a:r>
              <a:rPr lang="en-US" sz="1200" kern="1200" dirty="0" smtClean="0">
                <a:solidFill>
                  <a:schemeClr val="tx1"/>
                </a:solidFill>
                <a:effectLst/>
                <a:latin typeface="+mn-lt"/>
                <a:ea typeface="+mn-ea"/>
                <a:cs typeface="+mn-cs"/>
              </a:rPr>
              <a:t> action in the </a:t>
            </a:r>
            <a:r>
              <a:rPr lang="en-US" sz="1200" kern="1200" dirty="0" err="1" smtClean="0">
                <a:solidFill>
                  <a:schemeClr val="tx1"/>
                </a:solidFill>
                <a:effectLst/>
                <a:latin typeface="+mn-lt"/>
                <a:ea typeface="+mn-ea"/>
                <a:cs typeface="+mn-cs"/>
              </a:rPr>
              <a:t>CheckoutController</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application.</a:t>
            </a:r>
          </a:p>
          <a:p>
            <a:pPr lvl="1"/>
            <a:r>
              <a:rPr lang="en-US" sz="1200" kern="1200" dirty="0" smtClean="0">
                <a:solidFill>
                  <a:schemeClr val="tx1"/>
                </a:solidFill>
                <a:effectLst/>
                <a:latin typeface="+mn-lt"/>
                <a:ea typeface="+mn-ea"/>
                <a:cs typeface="+mn-cs"/>
              </a:rPr>
              <a:t>Create an order and proceed to checkout</a:t>
            </a:r>
          </a:p>
          <a:p>
            <a:pPr lvl="1"/>
            <a:r>
              <a:rPr lang="en-US" sz="1200" kern="1200" dirty="0" smtClean="0">
                <a:solidFill>
                  <a:schemeClr val="tx1"/>
                </a:solidFill>
                <a:effectLst/>
                <a:latin typeface="+mn-lt"/>
                <a:ea typeface="+mn-ea"/>
                <a:cs typeface="+mn-cs"/>
              </a:rPr>
              <a:t>Fill out the billing details and post the form</a:t>
            </a:r>
          </a:p>
          <a:p>
            <a:pPr lvl="1"/>
            <a:r>
              <a:rPr lang="en-US" sz="1200" kern="1200" dirty="0" smtClean="0">
                <a:solidFill>
                  <a:schemeClr val="tx1"/>
                </a:solidFill>
                <a:effectLst/>
                <a:latin typeface="+mn-lt"/>
                <a:ea typeface="+mn-ea"/>
                <a:cs typeface="+mn-cs"/>
              </a:rPr>
              <a:t>Note that the breakpoint was hit again.  We need to figure out the type of the request, either GET or POST and handle each differently.  To simplify things we can create an action of the same name.</a:t>
            </a:r>
          </a:p>
          <a:p>
            <a:pPr lvl="1"/>
            <a:r>
              <a:rPr lang="en-US" sz="1200" kern="1200" dirty="0" smtClean="0">
                <a:solidFill>
                  <a:schemeClr val="tx1"/>
                </a:solidFill>
                <a:effectLst/>
                <a:latin typeface="+mn-lt"/>
                <a:ea typeface="+mn-ea"/>
                <a:cs typeface="+mn-cs"/>
              </a:rPr>
              <a:t>Create the action</a:t>
            </a:r>
          </a:p>
          <a:p>
            <a:pPr lvl="1"/>
            <a:r>
              <a:rPr lang="en-US" sz="1200" kern="1200" dirty="0" smtClean="0">
                <a:solidFill>
                  <a:schemeClr val="tx1"/>
                </a:solidFill>
                <a:effectLst/>
                <a:latin typeface="+mn-lt"/>
                <a:ea typeface="+mn-ea"/>
                <a:cs typeface="+mn-cs"/>
              </a:rPr>
              <a:t>Add the HTTP attribute</a:t>
            </a:r>
          </a:p>
          <a:p>
            <a:pPr lvl="1"/>
            <a:r>
              <a:rPr lang="en-US" sz="1200" kern="1200" dirty="0" smtClean="0">
                <a:solidFill>
                  <a:schemeClr val="tx1"/>
                </a:solidFill>
                <a:effectLst/>
                <a:latin typeface="+mn-lt"/>
                <a:ea typeface="+mn-ea"/>
                <a:cs typeface="+mn-cs"/>
              </a:rPr>
              <a:t>Add </a:t>
            </a:r>
            <a:r>
              <a:rPr lang="en-US" sz="1200" kern="1200" dirty="0" err="1" smtClean="0">
                <a:solidFill>
                  <a:schemeClr val="tx1"/>
                </a:solidFill>
                <a:effectLst/>
                <a:latin typeface="+mn-lt"/>
                <a:ea typeface="+mn-ea"/>
                <a:cs typeface="+mn-cs"/>
              </a:rPr>
              <a:t>FormCollection</a:t>
            </a:r>
            <a:r>
              <a:rPr lang="en-US" sz="1200" kern="1200" dirty="0" smtClean="0">
                <a:solidFill>
                  <a:schemeClr val="tx1"/>
                </a:solidFill>
                <a:effectLst/>
                <a:latin typeface="+mn-lt"/>
                <a:ea typeface="+mn-ea"/>
                <a:cs typeface="+mn-cs"/>
              </a:rPr>
              <a:t> as a parameter – talk about why we need this</a:t>
            </a:r>
          </a:p>
          <a:p>
            <a:pPr lvl="0"/>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Create a new model and pass it into </a:t>
            </a:r>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Save changes</a:t>
            </a:r>
          </a:p>
          <a:p>
            <a:pPr lvl="1"/>
            <a:r>
              <a:rPr lang="en-US" sz="1200" kern="1200" dirty="0" smtClean="0">
                <a:solidFill>
                  <a:schemeClr val="tx1"/>
                </a:solidFill>
                <a:effectLst/>
                <a:latin typeface="+mn-lt"/>
                <a:ea typeface="+mn-ea"/>
                <a:cs typeface="+mn-cs"/>
              </a:rPr>
              <a:t>Show how EF handles adding the order to the database</a:t>
            </a:r>
          </a:p>
          <a:p>
            <a:pPr lvl="1"/>
            <a:r>
              <a:rPr lang="en-US" sz="1200" kern="1200" dirty="0" smtClean="0">
                <a:solidFill>
                  <a:schemeClr val="tx1"/>
                </a:solidFill>
                <a:effectLst/>
                <a:latin typeface="+mn-lt"/>
                <a:ea typeface="+mn-ea"/>
                <a:cs typeface="+mn-cs"/>
              </a:rPr>
              <a:t>Add the following code</a:t>
            </a:r>
          </a:p>
          <a:p>
            <a:r>
              <a:rPr lang="en-US" sz="1200" kern="1200" dirty="0" smtClean="0">
                <a:solidFill>
                  <a:schemeClr val="tx1"/>
                </a:solidFill>
                <a:effectLst/>
                <a:latin typeface="+mn-lt"/>
                <a:ea typeface="+mn-ea"/>
                <a:cs typeface="+mn-cs"/>
              </a:rPr>
              <a:t>var order = new 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TryUpdateModel</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order.Username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User.Identity.Name</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order.OrderDate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DateTime.Now</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storeDB.AddToOrders</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storeDB.SaveChanges</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 and show the changes have been made</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40</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a:t>
            </a:r>
            <a:r>
              <a:rPr lang="en-US" baseline="0" dirty="0" smtClean="0"/>
              <a:t>d Time: 2 </a:t>
            </a:r>
            <a:r>
              <a:rPr lang="en-US" baseline="0" dirty="0" err="1" smtClean="0"/>
              <a:t>mins</a:t>
            </a:r>
            <a:endParaRPr lang="en-US" baseline="0" dirty="0" smtClean="0"/>
          </a:p>
          <a:p>
            <a:endParaRPr lang="en-US" baseline="0" dirty="0" smtClean="0"/>
          </a:p>
          <a:p>
            <a:r>
              <a:rPr lang="en-US" baseline="0" dirty="0" smtClean="0"/>
              <a:t>Client-side validation is common on modern websites because it provides a couple of benefits. Firstly, it gives the user a better experience as they receive instant feedback on the data they are entering in their form and they don't have to wait for a server round trip and a page redraw.  Secondly, it saves bandwidth as there is no post-back: we all know that chatty web applications are not good for performance.</a:t>
            </a:r>
          </a:p>
          <a:p>
            <a:endParaRPr lang="en-US" baseline="0" dirty="0" smtClean="0"/>
          </a:p>
          <a:p>
            <a:r>
              <a:rPr lang="en-US" baseline="0" dirty="0" smtClean="0"/>
              <a:t>Fortunately, in ASP.NET MVC it's easy to perform client-side validation and we also get to use the same validation rules as in the server side validation.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41</a:t>
            </a:fld>
            <a:endParaRPr lang="en-US"/>
          </a:p>
        </p:txBody>
      </p:sp>
    </p:spTree>
    <p:extLst>
      <p:ext uri="{BB962C8B-B14F-4D97-AF65-F5344CB8AC3E}">
        <p14:creationId xmlns:p14="http://schemas.microsoft.com/office/powerpoint/2010/main" val="1757801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project that has client-side validation and unobtrusive validation turned off.</a:t>
            </a:r>
          </a:p>
          <a:p>
            <a:r>
              <a:rPr lang="en-US" baseline="0" dirty="0" smtClean="0"/>
              <a:t>Turn off then turn 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42</a:t>
            </a:fld>
            <a:endParaRPr lang="en-US"/>
          </a:p>
        </p:txBody>
      </p:sp>
    </p:spTree>
    <p:extLst>
      <p:ext uri="{BB962C8B-B14F-4D97-AF65-F5344CB8AC3E}">
        <p14:creationId xmlns:p14="http://schemas.microsoft.com/office/powerpoint/2010/main" val="63248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3 minutes</a:t>
            </a:r>
          </a:p>
          <a:p>
            <a:r>
              <a:rPr lang="en-US" u="none" baseline="0" dirty="0" smtClean="0"/>
              <a:t>Typically, classes depend on other classes or services to provide functionality. The natural approach is to have a reference to them in your class code.</a:t>
            </a:r>
          </a:p>
          <a:p>
            <a:r>
              <a:rPr lang="en-US" u="none" baseline="0" dirty="0" smtClean="0"/>
              <a:t>However, there are some problems and challenges when using this approach.</a:t>
            </a:r>
          </a:p>
          <a:p>
            <a:pPr>
              <a:buFont typeface="Arial" pitchFamily="34" charset="0"/>
              <a:buChar char="•"/>
            </a:pPr>
            <a:r>
              <a:rPr lang="en-US" u="none" baseline="0" dirty="0" smtClean="0"/>
              <a:t> To replace or update the dependencies, you must change your classes' source code. </a:t>
            </a:r>
          </a:p>
          <a:p>
            <a:pPr>
              <a:buFont typeface="Arial" pitchFamily="34" charset="0"/>
              <a:buChar char="•"/>
            </a:pPr>
            <a:r>
              <a:rPr lang="en-US" u="none" baseline="0" dirty="0" smtClean="0"/>
              <a:t> The concrete implementation of the dependencies must be available at compile time.</a:t>
            </a:r>
          </a:p>
          <a:p>
            <a:pPr>
              <a:buFont typeface="Arial" pitchFamily="34" charset="0"/>
              <a:buChar char="•"/>
            </a:pPr>
            <a:r>
              <a:rPr lang="en-US" u="none" baseline="0" dirty="0" smtClean="0"/>
              <a:t> Your classes are difficult to test in isolation because they have a direct reference to their dependencies. This means that these dependencies cannot be replaced with stubs or mocks.</a:t>
            </a:r>
          </a:p>
          <a:p>
            <a:pPr>
              <a:buFont typeface="Arial" pitchFamily="34" charset="0"/>
              <a:buChar char="•"/>
            </a:pPr>
            <a:r>
              <a:rPr lang="en-US" u="none" baseline="0" dirty="0" smtClean="0"/>
              <a:t> Your classes contain repetitive code for creating, locating, and managing their dependencies.</a:t>
            </a:r>
          </a:p>
          <a:p>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43</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5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Inversion of control involves</a:t>
            </a:r>
            <a:r>
              <a:rPr lang="en-US" baseline="0" dirty="0" smtClean="0"/>
              <a:t> d</a:t>
            </a:r>
            <a:r>
              <a:rPr lang="en-US" dirty="0" smtClean="0"/>
              <a:t>elegating the function of selecting a concrete implementation type for the classes' dependencies to an external component or source. When you need a dependency, such</a:t>
            </a:r>
            <a:r>
              <a:rPr lang="en-US" baseline="0" dirty="0" smtClean="0"/>
              <a:t> as a repository, some component will supply it. This approach has several benefits, the more important ones being configurable, extensible and testable.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ASP.NET MVC 3 simplifies the usage of Dependency Injection by including some dependency injection hooks built in the framework. The component provided by MVC 3 that is used to resolve dependencies is called “Dependency Resolver”.</a:t>
            </a:r>
          </a:p>
          <a:p>
            <a:r>
              <a:rPr lang="en-US" dirty="0" smtClean="0"/>
              <a:t>The </a:t>
            </a:r>
            <a:r>
              <a:rPr lang="en-US" b="1" dirty="0" err="1" smtClean="0"/>
              <a:t>IDependencyResolver</a:t>
            </a:r>
            <a:r>
              <a:rPr lang="en-US" dirty="0" smtClean="0"/>
              <a:t> interface enables service location by providing two methods:</a:t>
            </a:r>
          </a:p>
          <a:p>
            <a:r>
              <a:rPr lang="en-US" b="1" dirty="0" err="1" smtClean="0"/>
              <a:t>GetService</a:t>
            </a:r>
            <a:r>
              <a:rPr lang="en-US" b="1" dirty="0" smtClean="0"/>
              <a:t>(Type </a:t>
            </a:r>
            <a:r>
              <a:rPr lang="en-US" b="1" dirty="0" err="1" smtClean="0"/>
              <a:t>serviceType</a:t>
            </a:r>
            <a:r>
              <a:rPr lang="en-US" b="1" dirty="0" smtClean="0"/>
              <a:t>)</a:t>
            </a:r>
            <a:r>
              <a:rPr lang="en-US" dirty="0" smtClean="0"/>
              <a:t> – this method gets a service type and returns an object if the resolver succeeded in resolving the type. If the resolver couldn’t resolve the type you must return null in order to activate the default </a:t>
            </a:r>
            <a:r>
              <a:rPr lang="en-US" b="1" dirty="0" smtClean="0"/>
              <a:t>MVC</a:t>
            </a:r>
            <a:r>
              <a:rPr lang="en-US" dirty="0" smtClean="0"/>
              <a:t> behavior. </a:t>
            </a:r>
          </a:p>
          <a:p>
            <a:r>
              <a:rPr lang="en-US" b="1" dirty="0" err="1" smtClean="0"/>
              <a:t>GetServices</a:t>
            </a:r>
            <a:r>
              <a:rPr lang="en-US" b="1" dirty="0" smtClean="0"/>
              <a:t>(Type </a:t>
            </a:r>
            <a:r>
              <a:rPr lang="en-US" b="1" dirty="0" err="1" smtClean="0"/>
              <a:t>serviceType</a:t>
            </a:r>
            <a:r>
              <a:rPr lang="en-US" b="1" dirty="0" smtClean="0"/>
              <a:t>)</a:t>
            </a:r>
            <a:r>
              <a:rPr lang="en-US" dirty="0" smtClean="0"/>
              <a:t> – this method gets a service type and returns an </a:t>
            </a:r>
            <a:r>
              <a:rPr lang="en-US" dirty="0" err="1" smtClean="0"/>
              <a:t>IEnumerable</a:t>
            </a:r>
            <a:r>
              <a:rPr lang="en-US" dirty="0" smtClean="0"/>
              <a:t>&lt;object&gt; of all the resolved objects. If the resolver couldn’t resolve the type you must return an empty collection to activate the default </a:t>
            </a:r>
            <a:r>
              <a:rPr lang="en-US" b="1" dirty="0" smtClean="0"/>
              <a:t>MVC</a:t>
            </a:r>
            <a:r>
              <a:rPr lang="en-US" dirty="0" smtClean="0"/>
              <a:t> behavior. </a:t>
            </a:r>
          </a:p>
          <a:p>
            <a:r>
              <a:rPr lang="en-US" dirty="0" smtClean="0"/>
              <a:t>The </a:t>
            </a:r>
            <a:r>
              <a:rPr lang="en-US" b="1" dirty="0" err="1" smtClean="0"/>
              <a:t>DependencyResolver</a:t>
            </a:r>
            <a:r>
              <a:rPr lang="en-US" b="1" dirty="0" smtClean="0"/>
              <a:t> </a:t>
            </a:r>
            <a:r>
              <a:rPr lang="en-US" dirty="0" smtClean="0"/>
              <a:t>is a static class that you can use to register your custom </a:t>
            </a:r>
            <a:r>
              <a:rPr lang="en-US" b="1" dirty="0" err="1" smtClean="0"/>
              <a:t>IDependencyResolver</a:t>
            </a:r>
            <a:r>
              <a:rPr lang="en-US" dirty="0" smtClean="0"/>
              <a:t>. After you implement the </a:t>
            </a:r>
            <a:r>
              <a:rPr lang="en-US" b="1" dirty="0" err="1" smtClean="0"/>
              <a:t>IDependencyResolver</a:t>
            </a:r>
            <a:r>
              <a:rPr lang="en-US" dirty="0" smtClean="0"/>
              <a:t>, you set it in the </a:t>
            </a:r>
            <a:r>
              <a:rPr lang="en-US" b="1" dirty="0" err="1" smtClean="0"/>
              <a:t>DependencyResolver</a:t>
            </a:r>
            <a:r>
              <a:rPr lang="en-US" dirty="0" smtClean="0"/>
              <a:t> using one of the </a:t>
            </a:r>
            <a:r>
              <a:rPr lang="en-US" dirty="0" err="1" smtClean="0"/>
              <a:t>SetResolver</a:t>
            </a:r>
            <a:r>
              <a:rPr lang="en-US" dirty="0" smtClean="0"/>
              <a:t> overloaded methods. Then you will be able to use the Current property to get the current </a:t>
            </a:r>
            <a:r>
              <a:rPr lang="en-US" b="1" dirty="0" err="1" smtClean="0"/>
              <a:t>DependencyResolver</a:t>
            </a:r>
            <a:r>
              <a:rPr lang="en-US" b="1" dirty="0" smtClean="0"/>
              <a:t> </a:t>
            </a:r>
            <a:r>
              <a:rPr lang="en-US" dirty="0" smtClean="0"/>
              <a:t>in order to resolve types. If you don’t like to use the </a:t>
            </a:r>
            <a:r>
              <a:rPr lang="en-US" b="1" dirty="0" err="1" smtClean="0"/>
              <a:t>DependencyResolver</a:t>
            </a:r>
            <a:r>
              <a:rPr lang="en-US" b="1" dirty="0" smtClean="0"/>
              <a:t> </a:t>
            </a:r>
            <a:r>
              <a:rPr lang="en-US" dirty="0" smtClean="0"/>
              <a:t>ability, you don’t need to implement anything because there is default resolving behavior that is built inside the </a:t>
            </a:r>
            <a:r>
              <a:rPr lang="en-US" b="1" dirty="0" smtClean="0"/>
              <a:t>MVC</a:t>
            </a:r>
            <a:r>
              <a:rPr lang="en-US" dirty="0" smtClean="0"/>
              <a:t> implementation.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44</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a:p>
            <a:r>
              <a:rPr lang="en-US" dirty="0" smtClean="0"/>
              <a:t>We will add not just </a:t>
            </a:r>
            <a:r>
              <a:rPr lang="en-US" dirty="0" err="1" smtClean="0">
                <a:hlinkClick r:id="rId3"/>
              </a:rPr>
              <a:t>Ninject</a:t>
            </a:r>
            <a:r>
              <a:rPr lang="en-US" dirty="0" smtClean="0"/>
              <a:t> (a popular </a:t>
            </a:r>
            <a:r>
              <a:rPr lang="en-US" dirty="0" err="1" smtClean="0"/>
              <a:t>IoC</a:t>
            </a:r>
            <a:r>
              <a:rPr lang="en-US" dirty="0" smtClean="0"/>
              <a:t> container) but an MVC3 specific package that will help us wire things up.</a:t>
            </a:r>
          </a:p>
          <a:p>
            <a:r>
              <a:rPr lang="en-US" sz="1200" kern="1200" dirty="0" smtClean="0">
                <a:solidFill>
                  <a:schemeClr val="tx1"/>
                </a:solidFill>
                <a:latin typeface="+mn-lt"/>
                <a:ea typeface="+mn-ea"/>
                <a:cs typeface="+mn-cs"/>
              </a:rPr>
              <a:t>Install-Package Ninject.MVC3</a:t>
            </a:r>
            <a:endParaRPr lang="en-US" dirty="0" smtClean="0"/>
          </a:p>
          <a:p>
            <a:endParaRPr lang="en-US" dirty="0" smtClean="0"/>
          </a:p>
          <a:p>
            <a:r>
              <a:rPr lang="en-US" dirty="0" smtClean="0"/>
              <a:t>Now, look at </a:t>
            </a:r>
            <a:r>
              <a:rPr lang="en-US" sz="1200" kern="1200" dirty="0" smtClean="0">
                <a:solidFill>
                  <a:schemeClr val="tx1"/>
                </a:solidFill>
                <a:latin typeface="+mn-lt"/>
                <a:ea typeface="+mn-ea"/>
                <a:cs typeface="+mn-cs"/>
              </a:rPr>
              <a:t>AppStart_NinjectMVC3.cs</a:t>
            </a:r>
            <a:r>
              <a:rPr lang="en-US" dirty="0" smtClean="0"/>
              <a:t>. Add this:</a:t>
            </a:r>
          </a:p>
          <a:p>
            <a:r>
              <a:rPr lang="en-US" sz="1200" kern="1200" dirty="0" err="1" smtClean="0">
                <a:solidFill>
                  <a:schemeClr val="tx1"/>
                </a:solidFill>
                <a:latin typeface="+mn-lt"/>
                <a:ea typeface="+mn-ea"/>
                <a:cs typeface="+mn-cs"/>
              </a:rPr>
              <a:t>kernel.Bind</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IPostRepository</a:t>
            </a:r>
            <a:r>
              <a:rPr lang="en-US" sz="1200" kern="1200" dirty="0" smtClean="0">
                <a:solidFill>
                  <a:schemeClr val="tx1"/>
                </a:solidFill>
                <a:latin typeface="+mn-lt"/>
                <a:ea typeface="+mn-ea"/>
                <a:cs typeface="+mn-cs"/>
              </a:rPr>
              <a:t>&gt;().To&lt;</a:t>
            </a:r>
            <a:r>
              <a:rPr lang="en-US" sz="1200" kern="1200" dirty="0" err="1" smtClean="0">
                <a:solidFill>
                  <a:schemeClr val="tx1"/>
                </a:solidFill>
                <a:latin typeface="+mn-lt"/>
                <a:ea typeface="+mn-ea"/>
                <a:cs typeface="+mn-cs"/>
              </a:rPr>
              <a:t>PostRepository</a:t>
            </a:r>
            <a:r>
              <a:rPr lang="en-US" sz="1200" kern="1200" dirty="0" smtClean="0">
                <a:solidFill>
                  <a:schemeClr val="tx1"/>
                </a:solidFill>
                <a:latin typeface="+mn-lt"/>
                <a:ea typeface="+mn-ea"/>
                <a:cs typeface="+mn-cs"/>
              </a:rPr>
              <a:t>&gt;();</a:t>
            </a:r>
            <a:endParaRPr lang="en-US" dirty="0" smtClean="0"/>
          </a:p>
          <a:p>
            <a:endParaRPr lang="en-US" dirty="0" smtClean="0"/>
          </a:p>
          <a:p>
            <a:r>
              <a:rPr lang="en-US" dirty="0" smtClean="0"/>
              <a:t>...and the app will run again as </a:t>
            </a:r>
            <a:r>
              <a:rPr lang="en-US" dirty="0" err="1" smtClean="0"/>
              <a:t>Ninject</a:t>
            </a:r>
            <a:r>
              <a:rPr lang="en-US" dirty="0" smtClean="0"/>
              <a:t> is using the new </a:t>
            </a:r>
            <a:r>
              <a:rPr lang="en-US" dirty="0" err="1" smtClean="0"/>
              <a:t>DependencyResolver</a:t>
            </a:r>
            <a:r>
              <a:rPr lang="en-US" dirty="0" smtClean="0"/>
              <a:t> in ASP.NET MVC 3. </a:t>
            </a:r>
          </a:p>
          <a:p>
            <a:endParaRPr lang="en-US" dirty="0" smtClean="0"/>
          </a:p>
          <a:p>
            <a:r>
              <a:rPr lang="en-US" dirty="0" smtClean="0"/>
              <a:t>// Tell ASP.NET MVC 3 to use our </a:t>
            </a:r>
            <a:r>
              <a:rPr lang="en-US" dirty="0" err="1" smtClean="0"/>
              <a:t>Ninject</a:t>
            </a:r>
            <a:r>
              <a:rPr lang="en-US" dirty="0" smtClean="0"/>
              <a:t> DI Container </a:t>
            </a:r>
          </a:p>
          <a:p>
            <a:r>
              <a:rPr lang="en-US" dirty="0" err="1" smtClean="0"/>
              <a:t>DependencyResolver.SetResolver</a:t>
            </a:r>
            <a:r>
              <a:rPr lang="en-US" dirty="0" smtClean="0"/>
              <a:t>(new </a:t>
            </a:r>
            <a:r>
              <a:rPr lang="en-US" dirty="0" err="1" smtClean="0"/>
              <a:t>NinjectServiceLocator</a:t>
            </a:r>
            <a:r>
              <a:rPr lang="en-US" dirty="0" smtClean="0"/>
              <a:t>(kernel));</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46</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2 minutes</a:t>
            </a:r>
          </a:p>
          <a:p>
            <a:endParaRPr lang="en-US" baseline="0" dirty="0" smtClean="0"/>
          </a:p>
          <a:p>
            <a:r>
              <a:rPr lang="en-US" baseline="0" dirty="0" smtClean="0"/>
              <a:t>[Talk to the features]</a:t>
            </a:r>
          </a:p>
          <a:p>
            <a:r>
              <a:rPr lang="en-US" baseline="0" dirty="0" smtClean="0"/>
              <a:t>MVC is a very extensible framework, thought to support a wide variety of scenarios. With every version, more and more features are being added, as requested by the community.</a:t>
            </a:r>
          </a:p>
          <a:p>
            <a:r>
              <a:rPr lang="en-US" baseline="0" dirty="0" smtClean="0"/>
              <a:t>MVC provides advanced features in case you need them, such as dependency injection and advance validation. However, if you don’t need them, you can implement your own.</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47</a:t>
            </a:fld>
            <a:endParaRPr lang="en-US"/>
          </a:p>
        </p:txBody>
      </p:sp>
    </p:spTree>
    <p:extLst>
      <p:ext uri="{BB962C8B-B14F-4D97-AF65-F5344CB8AC3E}">
        <p14:creationId xmlns:p14="http://schemas.microsoft.com/office/powerpoint/2010/main" val="2541463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50</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11</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12</a:t>
            </a:fld>
            <a:endParaRPr lang="en-US"/>
          </a:p>
        </p:txBody>
      </p:sp>
    </p:spTree>
    <p:extLst>
      <p:ext uri="{BB962C8B-B14F-4D97-AF65-F5344CB8AC3E}">
        <p14:creationId xmlns:p14="http://schemas.microsoft.com/office/powerpoint/2010/main" val="3543644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0.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44.xml"/><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tags" Target="../tags/tag14.xml"/><Relationship Id="rId11" Type="http://schemas.openxmlformats.org/officeDocument/2006/relationships/image" Target="../media/image10.emf"/><Relationship Id="rId5" Type="http://schemas.openxmlformats.org/officeDocument/2006/relationships/tags" Target="../tags/tag13.xml"/><Relationship Id="rId10" Type="http://schemas.openxmlformats.org/officeDocument/2006/relationships/oleObject" Target="../embeddings/oleObject8.bin"/><Relationship Id="rId4" Type="http://schemas.openxmlformats.org/officeDocument/2006/relationships/tags" Target="../tags/tag12.xml"/><Relationship Id="rId9"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17.xml"/><Relationship Id="rId7" Type="http://schemas.openxmlformats.org/officeDocument/2006/relationships/image" Target="../media/image10.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5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 Not Just for the ALT Guys</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5067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3072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8737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4341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0917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a:t>
            </a:r>
            <a:r>
              <a:rPr lang="en-US" dirty="0" smtClean="0"/>
              <a:t>MVC </a:t>
            </a:r>
            <a:r>
              <a:rPr lang="en-US" dirty="0" smtClean="0"/>
              <a:t>Fundamentals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1314492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423886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5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Entity Framework</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91895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4" name="Text Placeholder 13"/>
          <p:cNvSpPr>
            <a:spLocks noGrp="1"/>
          </p:cNvSpPr>
          <p:nvPr>
            <p:ph type="body" sz="quarter" idx="11"/>
          </p:nvPr>
        </p:nvSpPr>
        <p:spPr>
          <a:xfrm>
            <a:off x="3473804" y="2438162"/>
            <a:ext cx="6945312" cy="3200876"/>
          </a:xfrm>
        </p:spPr>
        <p:txBody>
          <a:bodyPr vert="horz" wrap="square" lIns="182880" tIns="182880" rIns="0" bIns="0" rtlCol="0" anchor="ctr" anchorCtr="0">
            <a:spAutoFit/>
          </a:bodyPr>
          <a:lstStyle/>
          <a:p>
            <a:pPr marL="574675" lvl="1" indent="-571500">
              <a:spcAft>
                <a:spcPts val="1200"/>
              </a:spcAft>
            </a:pPr>
            <a:r>
              <a:rPr lang="en-US" sz="4400" spc="-100" dirty="0">
                <a:latin typeface="Segoe UI Light" pitchFamily="34" charset="0"/>
              </a:rPr>
              <a:t>What is the Entity Framework?</a:t>
            </a:r>
          </a:p>
          <a:p>
            <a:pPr marL="574675" lvl="1" indent="-571500">
              <a:spcAft>
                <a:spcPts val="1200"/>
              </a:spcAft>
            </a:pPr>
            <a:r>
              <a:rPr lang="en-US" sz="4400" spc="-100" dirty="0">
                <a:latin typeface="Segoe UI Light" pitchFamily="34" charset="0"/>
              </a:rPr>
              <a:t>Database-first, </a:t>
            </a:r>
            <a:r>
              <a:rPr lang="en-US" sz="4400" spc="-100" dirty="0" smtClean="0">
                <a:latin typeface="Segoe UI Light" pitchFamily="34" charset="0"/>
              </a:rPr>
              <a:t/>
            </a:r>
            <a:br>
              <a:rPr lang="en-US" sz="4400" spc="-100" dirty="0" smtClean="0">
                <a:latin typeface="Segoe UI Light" pitchFamily="34" charset="0"/>
              </a:rPr>
            </a:br>
            <a:r>
              <a:rPr lang="en-US" sz="4400" spc="-100" dirty="0" smtClean="0">
                <a:latin typeface="Segoe UI Light" pitchFamily="34" charset="0"/>
              </a:rPr>
              <a:t>Model-first</a:t>
            </a:r>
            <a:r>
              <a:rPr lang="en-US" sz="4400" spc="-100" dirty="0">
                <a:latin typeface="Segoe UI Light" pitchFamily="34" charset="0"/>
              </a:rPr>
              <a:t>, Code-First</a:t>
            </a:r>
          </a:p>
          <a:p>
            <a:pPr marL="574675" lvl="1" indent="-571500">
              <a:spcAft>
                <a:spcPts val="1200"/>
              </a:spcAft>
            </a:pPr>
            <a:r>
              <a:rPr lang="en-US" sz="4400" spc="-100" dirty="0">
                <a:latin typeface="Segoe UI Light" pitchFamily="34" charset="0"/>
              </a:rPr>
              <a:t>Demos</a:t>
            </a:r>
          </a:p>
        </p:txBody>
      </p:sp>
    </p:spTree>
    <p:extLst>
      <p:ext uri="{BB962C8B-B14F-4D97-AF65-F5344CB8AC3E}">
        <p14:creationId xmlns:p14="http://schemas.microsoft.com/office/powerpoint/2010/main" val="18208097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Where is Entity Framework?</a:t>
            </a:r>
            <a:endParaRPr lang="en-US" dirty="0"/>
          </a:p>
        </p:txBody>
      </p:sp>
      <p:sp>
        <p:nvSpPr>
          <p:cNvPr id="2" name="Text Placeholder 1"/>
          <p:cNvSpPr>
            <a:spLocks noGrp="1"/>
          </p:cNvSpPr>
          <p:nvPr>
            <p:ph type="body" sz="quarter" idx="10"/>
          </p:nvPr>
        </p:nvSpPr>
        <p:spPr>
          <a:xfrm>
            <a:off x="519113" y="1447799"/>
            <a:ext cx="5210636" cy="1107996"/>
          </a:xfrm>
        </p:spPr>
        <p:txBody>
          <a:bodyPr/>
          <a:lstStyle/>
          <a:p>
            <a:r>
              <a:rPr lang="en-US" dirty="0" smtClean="0"/>
              <a:t>EF is available as a </a:t>
            </a:r>
            <a:br>
              <a:rPr lang="en-US" dirty="0" smtClean="0"/>
            </a:br>
            <a:r>
              <a:rPr lang="en-US" dirty="0" err="1" smtClean="0"/>
              <a:t>NuGet</a:t>
            </a:r>
            <a:r>
              <a:rPr lang="en-US" dirty="0" smtClean="0"/>
              <a:t> Package</a:t>
            </a:r>
            <a:endParaRPr lang="en-US" dirty="0"/>
          </a:p>
        </p:txBody>
      </p:sp>
      <p:pic>
        <p:nvPicPr>
          <p:cNvPr id="63490" name="Picture 2" descr="C:\Users\bradyg\AppData\Local\Temp\SNAGHTML3893b7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995" y="1447799"/>
            <a:ext cx="6946490" cy="485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2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3490"/>
                                        </p:tgtEl>
                                        <p:attrNameLst>
                                          <p:attrName>style.visibility</p:attrName>
                                        </p:attrNameLst>
                                      </p:cBhvr>
                                      <p:to>
                                        <p:strVal val="visible"/>
                                      </p:to>
                                    </p:set>
                                    <p:animEffect transition="in" filter="fade">
                                      <p:cBhvr>
                                        <p:cTn id="10" dur="500"/>
                                        <p:tgtEl>
                                          <p:spTgt spid="63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Can You get Entity Framework?</a:t>
            </a:r>
            <a:endParaRPr lang="en-US" dirty="0"/>
          </a:p>
        </p:txBody>
      </p:sp>
      <p:sp>
        <p:nvSpPr>
          <p:cNvPr id="2" name="Text Placeholder 1"/>
          <p:cNvSpPr>
            <a:spLocks noGrp="1"/>
          </p:cNvSpPr>
          <p:nvPr>
            <p:ph type="body" idx="1"/>
          </p:nvPr>
        </p:nvSpPr>
        <p:spPr>
          <a:xfrm>
            <a:off x="519113" y="1558599"/>
            <a:ext cx="5486400" cy="332399"/>
          </a:xfrm>
        </p:spPr>
        <p:txBody>
          <a:bodyPr/>
          <a:lstStyle/>
          <a:p>
            <a:r>
              <a:rPr lang="en-US" sz="2400" dirty="0" smtClean="0"/>
              <a:t>Using the Manage </a:t>
            </a:r>
            <a:r>
              <a:rPr lang="en-US" sz="2400" dirty="0" err="1" smtClean="0"/>
              <a:t>NuGet</a:t>
            </a:r>
            <a:r>
              <a:rPr lang="en-US" sz="2400" dirty="0" smtClean="0"/>
              <a:t> Packages Dialog</a:t>
            </a:r>
            <a:endParaRPr lang="en-US" sz="2400" dirty="0"/>
          </a:p>
        </p:txBody>
      </p:sp>
      <p:sp>
        <p:nvSpPr>
          <p:cNvPr id="5" name="Text Placeholder 4"/>
          <p:cNvSpPr>
            <a:spLocks noGrp="1"/>
          </p:cNvSpPr>
          <p:nvPr>
            <p:ph type="body" sz="quarter" idx="3"/>
          </p:nvPr>
        </p:nvSpPr>
        <p:spPr>
          <a:xfrm>
            <a:off x="6181725" y="1558599"/>
            <a:ext cx="5486400" cy="332399"/>
          </a:xfrm>
        </p:spPr>
        <p:txBody>
          <a:bodyPr/>
          <a:lstStyle/>
          <a:p>
            <a:r>
              <a:rPr lang="en-US" sz="2400" dirty="0" smtClean="0"/>
              <a:t>Or using the Package Manager Console</a:t>
            </a:r>
            <a:endParaRPr lang="en-US" sz="2400" dirty="0"/>
          </a:p>
        </p:txBody>
      </p:sp>
      <p:pic>
        <p:nvPicPr>
          <p:cNvPr id="63492" name="Picture 4" descr="C:\Users\bradyg\AppData\Local\Temp\SNAGHTML3897fa8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41" y="2026943"/>
            <a:ext cx="5571972" cy="2951673"/>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5" y="2026944"/>
            <a:ext cx="5319339" cy="199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6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4000"/>
                                  </p:stCondLst>
                                  <p:childTnLst>
                                    <p:set>
                                      <p:cBhvr>
                                        <p:cTn id="9" dur="1" fill="hold">
                                          <p:stCondLst>
                                            <p:cond delay="0"/>
                                          </p:stCondLst>
                                        </p:cTn>
                                        <p:tgtEl>
                                          <p:spTgt spid="63492"/>
                                        </p:tgtEl>
                                        <p:attrNameLst>
                                          <p:attrName>style.visibility</p:attrName>
                                        </p:attrNameLst>
                                      </p:cBhvr>
                                      <p:to>
                                        <p:strVal val="visible"/>
                                      </p:to>
                                    </p:set>
                                    <p:animEffect transition="in" filter="fade">
                                      <p:cBhvr>
                                        <p:cTn id="10" dur="500"/>
                                        <p:tgtEl>
                                          <p:spTgt spid="63492"/>
                                        </p:tgtEl>
                                      </p:cBhvr>
                                    </p:animEffect>
                                  </p:childTnLst>
                                </p:cTn>
                              </p:par>
                            </p:childTnLst>
                          </p:cTn>
                        </p:par>
                        <p:par>
                          <p:cTn id="11" fill="hold">
                            <p:stCondLst>
                              <p:cond delay="4500"/>
                            </p:stCondLst>
                            <p:childTnLst>
                              <p:par>
                                <p:cTn id="12" presetID="10" presetClass="entr" presetSubtype="0" fill="hold" grpId="0" nodeType="afterEffect">
                                  <p:stCondLst>
                                    <p:cond delay="30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3000"/>
                                  </p:stCondLst>
                                  <p:childTnLst>
                                    <p:set>
                                      <p:cBhvr>
                                        <p:cTn id="16" dur="1" fill="hold">
                                          <p:stCondLst>
                                            <p:cond delay="0"/>
                                          </p:stCondLst>
                                        </p:cTn>
                                        <p:tgtEl>
                                          <p:spTgt spid="64514"/>
                                        </p:tgtEl>
                                        <p:attrNameLst>
                                          <p:attrName>style.visibility</p:attrName>
                                        </p:attrNameLst>
                                      </p:cBhvr>
                                      <p:to>
                                        <p:strVal val="visible"/>
                                      </p:to>
                                    </p:set>
                                    <p:animEffect transition="in" filter="fade">
                                      <p:cBhvr>
                                        <p:cTn id="17" dur="5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Different Approaches for Entity Framework</a:t>
            </a:r>
            <a:endParaRPr lang="en-US" dirty="0"/>
          </a:p>
        </p:txBody>
      </p:sp>
      <p:sp>
        <p:nvSpPr>
          <p:cNvPr id="4" name="Flowchart: Magnetic Disk 3"/>
          <p:cNvSpPr/>
          <p:nvPr/>
        </p:nvSpPr>
        <p:spPr bwMode="auto">
          <a:xfrm>
            <a:off x="3769264" y="1850047"/>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Existing</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5" name="Right Arrow 4"/>
          <p:cNvSpPr/>
          <p:nvPr/>
        </p:nvSpPr>
        <p:spPr bwMode="auto">
          <a:xfrm>
            <a:off x="6273251" y="18606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6" name="Rectangle 5"/>
          <p:cNvSpPr/>
          <p:nvPr/>
        </p:nvSpPr>
        <p:spPr bwMode="auto">
          <a:xfrm>
            <a:off x="8777239" y="18606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Entity Data</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Model</a:t>
            </a:r>
          </a:p>
        </p:txBody>
      </p:sp>
      <p:sp>
        <p:nvSpPr>
          <p:cNvPr id="7" name="TextBox 5"/>
          <p:cNvSpPr txBox="1"/>
          <p:nvPr/>
        </p:nvSpPr>
        <p:spPr>
          <a:xfrm>
            <a:off x="1265277" y="1850047"/>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Database First</a:t>
            </a:r>
            <a:endParaRPr lang="en-US" dirty="0">
              <a:solidFill>
                <a:schemeClr val="accent2">
                  <a:alpha val="99000"/>
                </a:schemeClr>
              </a:solidFill>
            </a:endParaRPr>
          </a:p>
        </p:txBody>
      </p:sp>
      <p:sp>
        <p:nvSpPr>
          <p:cNvPr id="8" name="Rectangle 7"/>
          <p:cNvSpPr/>
          <p:nvPr/>
        </p:nvSpPr>
        <p:spPr bwMode="auto">
          <a:xfrm>
            <a:off x="3769264" y="3398414"/>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algn="ctr" rtl="0" fontAlgn="base">
              <a:spcBef>
                <a:spcPct val="0"/>
              </a:spcBef>
              <a:spcAft>
                <a:spcPct val="0"/>
              </a:spcAft>
              <a:defRPr sz="2200" kern="1200">
                <a:solidFill>
                  <a:schemeClr val="lt1"/>
                </a:solidFill>
                <a:latin typeface="+mn-lt"/>
                <a:ea typeface="+mn-ea"/>
                <a:cs typeface="+mn-cs"/>
              </a:defRPr>
            </a:lvl1pPr>
            <a:lvl2pPr marL="457200" algn="ctr" rtl="0" fontAlgn="base">
              <a:spcBef>
                <a:spcPct val="0"/>
              </a:spcBef>
              <a:spcAft>
                <a:spcPct val="0"/>
              </a:spcAft>
              <a:defRPr sz="2200" kern="1200">
                <a:solidFill>
                  <a:schemeClr val="lt1"/>
                </a:solidFill>
                <a:latin typeface="+mn-lt"/>
                <a:ea typeface="+mn-ea"/>
                <a:cs typeface="+mn-cs"/>
              </a:defRPr>
            </a:lvl2pPr>
            <a:lvl3pPr marL="914400" algn="ctr" rtl="0" fontAlgn="base">
              <a:spcBef>
                <a:spcPct val="0"/>
              </a:spcBef>
              <a:spcAft>
                <a:spcPct val="0"/>
              </a:spcAft>
              <a:defRPr sz="2200" kern="1200">
                <a:solidFill>
                  <a:schemeClr val="lt1"/>
                </a:solidFill>
                <a:latin typeface="+mn-lt"/>
                <a:ea typeface="+mn-ea"/>
                <a:cs typeface="+mn-cs"/>
              </a:defRPr>
            </a:lvl3pPr>
            <a:lvl4pPr marL="1371600" algn="ctr" rtl="0" fontAlgn="base">
              <a:spcBef>
                <a:spcPct val="0"/>
              </a:spcBef>
              <a:spcAft>
                <a:spcPct val="0"/>
              </a:spcAft>
              <a:defRPr sz="2200" kern="1200">
                <a:solidFill>
                  <a:schemeClr val="lt1"/>
                </a:solidFill>
                <a:latin typeface="+mn-lt"/>
                <a:ea typeface="+mn-ea"/>
                <a:cs typeface="+mn-cs"/>
              </a:defRPr>
            </a:lvl4pPr>
            <a:lvl5pPr marL="1828800" algn="ctr" rtl="0" fontAlgn="base">
              <a:spcBef>
                <a:spcPct val="0"/>
              </a:spcBef>
              <a:spcAft>
                <a:spcPct val="0"/>
              </a:spcAft>
              <a:defRPr sz="2200" kern="1200">
                <a:solidFill>
                  <a:schemeClr val="lt1"/>
                </a:solidFill>
                <a:latin typeface="+mn-lt"/>
                <a:ea typeface="+mn-ea"/>
                <a:cs typeface="+mn-cs"/>
              </a:defRPr>
            </a:lvl5pPr>
            <a:lvl6pPr marL="2286000" algn="l" defTabSz="914400" rtl="0" eaLnBrk="1" latinLnBrk="0" hangingPunct="1">
              <a:defRPr sz="2200" kern="1200">
                <a:solidFill>
                  <a:schemeClr val="lt1"/>
                </a:solidFill>
                <a:latin typeface="+mn-lt"/>
                <a:ea typeface="+mn-ea"/>
                <a:cs typeface="+mn-cs"/>
              </a:defRPr>
            </a:lvl6pPr>
            <a:lvl7pPr marL="2743200" algn="l" defTabSz="914400" rtl="0" eaLnBrk="1" latinLnBrk="0" hangingPunct="1">
              <a:defRPr sz="2200" kern="1200">
                <a:solidFill>
                  <a:schemeClr val="lt1"/>
                </a:solidFill>
                <a:latin typeface="+mn-lt"/>
                <a:ea typeface="+mn-ea"/>
                <a:cs typeface="+mn-cs"/>
              </a:defRPr>
            </a:lvl7pPr>
            <a:lvl8pPr marL="3200400" algn="l" defTabSz="914400" rtl="0" eaLnBrk="1" latinLnBrk="0" hangingPunct="1">
              <a:defRPr sz="2200" kern="1200">
                <a:solidFill>
                  <a:schemeClr val="lt1"/>
                </a:solidFill>
                <a:latin typeface="+mn-lt"/>
                <a:ea typeface="+mn-ea"/>
                <a:cs typeface="+mn-cs"/>
              </a:defRPr>
            </a:lvl8pPr>
            <a:lvl9pPr marL="3657600" algn="l" defTabSz="914400" rtl="0" eaLnBrk="1" latinLnBrk="0" hangingPunct="1">
              <a:defRPr sz="2200" kern="1200">
                <a:solidFill>
                  <a:schemeClr val="lt1"/>
                </a:solidFill>
                <a:latin typeface="+mn-lt"/>
                <a:ea typeface="+mn-ea"/>
                <a:cs typeface="+mn-cs"/>
              </a:defRPr>
            </a:lvl9pPr>
          </a:lstStyle>
          <a:p>
            <a:pPr marR="0" indent="0" defTabSz="914400">
              <a:lnSpc>
                <a:spcPct val="90000"/>
              </a:lnSpc>
              <a:buClrTx/>
              <a:buSzTx/>
              <a:buFontTx/>
              <a:buNone/>
              <a:tabLst/>
            </a:pPr>
            <a:r>
              <a:rPr lang="en-US" sz="2000" dirty="0">
                <a:solidFill>
                  <a:schemeClr val="lt1">
                    <a:alpha val="99000"/>
                  </a:schemeClr>
                </a:solidFill>
                <a:latin typeface="Tahoma" pitchFamily="34" charset="0"/>
              </a:rPr>
              <a:t>Entity Data</a:t>
            </a:r>
          </a:p>
          <a:p>
            <a:pPr marR="0" indent="0" defTabSz="914400">
              <a:lnSpc>
                <a:spcPct val="90000"/>
              </a:lnSpc>
              <a:buClrTx/>
              <a:buSzTx/>
              <a:buFontTx/>
              <a:buNone/>
              <a:tabLst/>
            </a:pPr>
            <a:r>
              <a:rPr lang="en-US" sz="2000" dirty="0">
                <a:solidFill>
                  <a:schemeClr val="lt1">
                    <a:alpha val="99000"/>
                  </a:schemeClr>
                </a:solidFill>
                <a:latin typeface="Tahoma" pitchFamily="34" charset="0"/>
              </a:rPr>
              <a:t>Model</a:t>
            </a:r>
          </a:p>
        </p:txBody>
      </p:sp>
      <p:sp>
        <p:nvSpPr>
          <p:cNvPr id="9" name="Right Arrow 8"/>
          <p:cNvSpPr/>
          <p:nvPr/>
        </p:nvSpPr>
        <p:spPr bwMode="auto">
          <a:xfrm>
            <a:off x="6273251" y="340373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Flowchart: Magnetic Disk 9"/>
          <p:cNvSpPr/>
          <p:nvPr/>
        </p:nvSpPr>
        <p:spPr bwMode="auto">
          <a:xfrm>
            <a:off x="8777239" y="340373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11" name="TextBox 9"/>
          <p:cNvSpPr txBox="1"/>
          <p:nvPr/>
        </p:nvSpPr>
        <p:spPr>
          <a:xfrm>
            <a:off x="1265277" y="3398414"/>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Model First</a:t>
            </a:r>
            <a:endParaRPr lang="en-US" dirty="0">
              <a:solidFill>
                <a:schemeClr val="accent2">
                  <a:alpha val="99000"/>
                </a:schemeClr>
              </a:solidFill>
            </a:endParaRPr>
          </a:p>
        </p:txBody>
      </p:sp>
      <p:sp>
        <p:nvSpPr>
          <p:cNvPr id="12" name="Rectangle 11"/>
          <p:cNvSpPr/>
          <p:nvPr/>
        </p:nvSpPr>
        <p:spPr bwMode="auto">
          <a:xfrm>
            <a:off x="3766534" y="49467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Class File</a:t>
            </a:r>
          </a:p>
        </p:txBody>
      </p:sp>
      <p:sp>
        <p:nvSpPr>
          <p:cNvPr id="13" name="Right Arrow 12"/>
          <p:cNvSpPr/>
          <p:nvPr/>
        </p:nvSpPr>
        <p:spPr bwMode="auto">
          <a:xfrm>
            <a:off x="6267791" y="49467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5" name="TextBox 9"/>
          <p:cNvSpPr txBox="1"/>
          <p:nvPr/>
        </p:nvSpPr>
        <p:spPr>
          <a:xfrm>
            <a:off x="1265277" y="4946780"/>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rPr>
              <a:t>Code </a:t>
            </a:r>
            <a:r>
              <a:rPr lang="en-US" dirty="0" smtClean="0">
                <a:solidFill>
                  <a:schemeClr val="accent2">
                    <a:alpha val="99000"/>
                  </a:schemeClr>
                </a:solidFill>
              </a:rPr>
              <a:t>First</a:t>
            </a:r>
            <a:endParaRPr lang="en-US" dirty="0">
              <a:solidFill>
                <a:schemeClr val="accent2">
                  <a:alpha val="99000"/>
                </a:schemeClr>
              </a:solidFill>
            </a:endParaRPr>
          </a:p>
        </p:txBody>
      </p:sp>
      <p:sp>
        <p:nvSpPr>
          <p:cNvPr id="16" name="Flowchart: Magnetic Disk 15"/>
          <p:cNvSpPr/>
          <p:nvPr/>
        </p:nvSpPr>
        <p:spPr bwMode="auto">
          <a:xfrm>
            <a:off x="8769048" y="494678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Tree>
    <p:extLst>
      <p:ext uri="{BB962C8B-B14F-4D97-AF65-F5344CB8AC3E}">
        <p14:creationId xmlns:p14="http://schemas.microsoft.com/office/powerpoint/2010/main" val="33037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p:bldP spid="12" grpId="0" animBg="1"/>
      <p:bldP spid="13" grpId="0" animBg="1"/>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 First</a:t>
            </a:r>
            <a:br>
              <a:rPr lang="en-US" sz="3600" dirty="0"/>
            </a:br>
            <a:r>
              <a:rPr lang="en-US" sz="3600" dirty="0"/>
              <a:t>Database </a:t>
            </a:r>
            <a:r>
              <a:rPr lang="en-US" sz="3600" dirty="0" smtClean="0"/>
              <a:t>First</a:t>
            </a:r>
            <a:r>
              <a:rPr lang="en-US" sz="3600" dirty="0" smtClean="0"/>
              <a:t/>
            </a:r>
            <a:br>
              <a:rPr lang="en-US" sz="3600" dirty="0" smtClean="0"/>
            </a:br>
            <a:r>
              <a:rPr lang="en-US" sz="3600" dirty="0" smtClean="0"/>
              <a:t>Code First</a:t>
            </a:r>
            <a:r>
              <a:rPr lang="en-US" sz="3600" dirty="0" smtClean="0"/>
              <a:t/>
            </a:r>
            <a:br>
              <a:rPr lang="en-US" sz="3600" dirty="0" smtClean="0"/>
            </a:br>
            <a:endParaRPr lang="en-US" sz="3600"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042487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Metadata</a:t>
            </a:r>
            <a:endParaRPr lang="en-US" dirty="0"/>
          </a:p>
        </p:txBody>
      </p:sp>
      <p:sp>
        <p:nvSpPr>
          <p:cNvPr id="5" name="Content Placeholder 4"/>
          <p:cNvSpPr>
            <a:spLocks noGrp="1"/>
          </p:cNvSpPr>
          <p:nvPr>
            <p:ph idx="4294967295"/>
          </p:nvPr>
        </p:nvSpPr>
        <p:spPr>
          <a:xfrm>
            <a:off x="519112" y="1634055"/>
            <a:ext cx="11158538" cy="3573286"/>
          </a:xfrm>
        </p:spPr>
        <p:txBody>
          <a:bodyPr/>
          <a:lstStyle/>
          <a:p>
            <a:pPr marL="0" lvl="0" indent="0" defTabSz="685864">
              <a:spcBef>
                <a:spcPts val="1200"/>
              </a:spcBef>
              <a:buNone/>
            </a:pPr>
            <a:r>
              <a:rPr lang="en-US" sz="4000" dirty="0">
                <a:solidFill>
                  <a:srgbClr val="00AEEF"/>
                </a:solidFill>
                <a:latin typeface="Segoe UI Light" pitchFamily="34" charset="0"/>
              </a:rPr>
              <a:t>[</a:t>
            </a:r>
            <a:r>
              <a:rPr lang="en-US" sz="4000" dirty="0" err="1">
                <a:solidFill>
                  <a:srgbClr val="00AEEF"/>
                </a:solidFill>
                <a:latin typeface="Segoe UI Light" pitchFamily="34" charset="0"/>
              </a:rPr>
              <a:t>DisplayName</a:t>
            </a:r>
            <a:r>
              <a:rPr lang="en-US" sz="4000" dirty="0" smtClean="0">
                <a:solidFill>
                  <a:srgbClr val="00AEEF"/>
                </a:solidFill>
                <a:latin typeface="Segoe UI Light" pitchFamily="34" charset="0"/>
              </a:rPr>
              <a:t>]</a:t>
            </a:r>
            <a:endParaRPr lang="en-US" sz="4400" dirty="0" smtClean="0">
              <a:latin typeface="Segoe UI Light" pitchFamily="34" charset="0"/>
            </a:endParaRPr>
          </a:p>
          <a:p>
            <a:pPr marL="259591" lvl="1" indent="0" defTabSz="685864">
              <a:spcBef>
                <a:spcPts val="1800"/>
              </a:spcBef>
              <a:buNone/>
            </a:pPr>
            <a:r>
              <a:rPr lang="en-US" sz="3600" dirty="0">
                <a:latin typeface="Segoe UI Light" pitchFamily="34" charset="0"/>
              </a:rPr>
              <a:t>With database and model first,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your </a:t>
            </a:r>
            <a:r>
              <a:rPr lang="en-US" sz="3600" dirty="0">
                <a:latin typeface="Segoe UI Light" pitchFamily="34" charset="0"/>
              </a:rPr>
              <a:t>Model classes are generated by tools</a:t>
            </a:r>
          </a:p>
          <a:p>
            <a:pPr marL="457200" lvl="1" indent="0" defTabSz="685864">
              <a:spcBef>
                <a:spcPts val="1800"/>
              </a:spcBef>
              <a:buNone/>
            </a:pPr>
            <a:r>
              <a:rPr lang="en-US" sz="3200" dirty="0">
                <a:latin typeface="Segoe UI Light" pitchFamily="34" charset="0"/>
              </a:rPr>
              <a:t>Any Metadata attributes you add to the class </a:t>
            </a:r>
            <a:r>
              <a:rPr lang="en-US" sz="3200" dirty="0" smtClean="0">
                <a:latin typeface="Segoe UI Light" pitchFamily="34" charset="0"/>
              </a:rPr>
              <a:t/>
            </a:r>
            <a:br>
              <a:rPr lang="en-US" sz="3200" dirty="0" smtClean="0">
                <a:latin typeface="Segoe UI Light" pitchFamily="34" charset="0"/>
              </a:rPr>
            </a:br>
            <a:r>
              <a:rPr lang="en-US" sz="3200" dirty="0" smtClean="0">
                <a:latin typeface="Segoe UI Light" pitchFamily="34" charset="0"/>
              </a:rPr>
              <a:t>will </a:t>
            </a:r>
            <a:r>
              <a:rPr lang="en-US" sz="3200" dirty="0">
                <a:latin typeface="Segoe UI Light" pitchFamily="34" charset="0"/>
              </a:rPr>
              <a:t>be lost if the tool regenerates</a:t>
            </a:r>
          </a:p>
          <a:p>
            <a:pPr marL="457200" lvl="1" indent="0" defTabSz="685864">
              <a:spcBef>
                <a:spcPts val="1800"/>
              </a:spcBef>
              <a:buNone/>
            </a:pPr>
            <a:r>
              <a:rPr lang="en-US" sz="3200" dirty="0">
                <a:latin typeface="Segoe UI Light" pitchFamily="34" charset="0"/>
              </a:rPr>
              <a:t>Solution: Use partial classes</a:t>
            </a:r>
          </a:p>
        </p:txBody>
      </p:sp>
      <p:sp>
        <p:nvSpPr>
          <p:cNvPr id="7" name="Freeform 25"/>
          <p:cNvSpPr>
            <a:spLocks noEditPoints="1"/>
          </p:cNvSpPr>
          <p:nvPr/>
        </p:nvSpPr>
        <p:spPr bwMode="black">
          <a:xfrm>
            <a:off x="9368218" y="4284921"/>
            <a:ext cx="2307845" cy="196506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4392823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24" y="1447800"/>
            <a:ext cx="6340475" cy="1523494"/>
          </a:xfrm>
        </p:spPr>
        <p:txBody>
          <a:bodyPr/>
          <a:lstStyle/>
          <a:p>
            <a:r>
              <a:rPr lang="en-US" dirty="0" smtClean="0"/>
              <a:t>Adding model metadata</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5233770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ViewModels</a:t>
            </a:r>
            <a:endParaRPr lang="en-US" dirty="0"/>
          </a:p>
        </p:txBody>
      </p:sp>
      <p:sp>
        <p:nvSpPr>
          <p:cNvPr id="5" name="Content Placeholder 4"/>
          <p:cNvSpPr>
            <a:spLocks noGrp="1"/>
          </p:cNvSpPr>
          <p:nvPr>
            <p:ph idx="4294967295"/>
          </p:nvPr>
        </p:nvSpPr>
        <p:spPr>
          <a:xfrm>
            <a:off x="517525" y="1447800"/>
            <a:ext cx="11158538" cy="2523768"/>
          </a:xfrm>
        </p:spPr>
        <p:txBody>
          <a:bodyPr/>
          <a:lstStyle/>
          <a:p>
            <a:pPr marL="0" indent="0">
              <a:spcBef>
                <a:spcPts val="2400"/>
              </a:spcBef>
              <a:buNone/>
            </a:pPr>
            <a:r>
              <a:rPr lang="en-US" sz="4000" dirty="0">
                <a:solidFill>
                  <a:schemeClr val="accent2">
                    <a:alpha val="99000"/>
                  </a:schemeClr>
                </a:solidFill>
                <a:latin typeface="Segoe UI Light" pitchFamily="34" charset="0"/>
              </a:rPr>
              <a:t>Models are great but… </a:t>
            </a:r>
            <a:r>
              <a:rPr lang="en-US" sz="4000" dirty="0" smtClean="0">
                <a:solidFill>
                  <a:schemeClr val="accent2">
                    <a:alpha val="99000"/>
                  </a:schemeClr>
                </a:solidFill>
                <a:latin typeface="Segoe UI Light" pitchFamily="34" charset="0"/>
              </a:rPr>
              <a:t/>
            </a:r>
            <a:br>
              <a:rPr lang="en-US" sz="4000" dirty="0" smtClean="0">
                <a:solidFill>
                  <a:schemeClr val="accent2">
                    <a:alpha val="99000"/>
                  </a:schemeClr>
                </a:solidFill>
                <a:latin typeface="Segoe UI Light" pitchFamily="34" charset="0"/>
              </a:rPr>
            </a:br>
            <a:r>
              <a:rPr lang="en-US" sz="4000" dirty="0" smtClean="0">
                <a:solidFill>
                  <a:schemeClr val="accent2">
                    <a:alpha val="99000"/>
                  </a:schemeClr>
                </a:solidFill>
                <a:latin typeface="Segoe UI Light" pitchFamily="34" charset="0"/>
              </a:rPr>
              <a:t>what </a:t>
            </a:r>
            <a:r>
              <a:rPr lang="en-US" sz="4000" dirty="0">
                <a:solidFill>
                  <a:schemeClr val="accent2">
                    <a:alpha val="99000"/>
                  </a:schemeClr>
                </a:solidFill>
                <a:latin typeface="Segoe UI Light" pitchFamily="34" charset="0"/>
              </a:rPr>
              <a:t>if I want </a:t>
            </a:r>
            <a:r>
              <a:rPr lang="en-US" sz="4000" dirty="0" smtClean="0">
                <a:solidFill>
                  <a:schemeClr val="accent2">
                    <a:alpha val="99000"/>
                  </a:schemeClr>
                </a:solidFill>
                <a:latin typeface="Segoe UI Light" pitchFamily="34" charset="0"/>
              </a:rPr>
              <a:t>multiple </a:t>
            </a:r>
            <a:r>
              <a:rPr lang="en-US" sz="4000" dirty="0">
                <a:solidFill>
                  <a:schemeClr val="accent2">
                    <a:alpha val="99000"/>
                  </a:schemeClr>
                </a:solidFill>
                <a:latin typeface="Segoe UI Light" pitchFamily="34" charset="0"/>
              </a:rPr>
              <a:t>models </a:t>
            </a:r>
            <a:r>
              <a:rPr lang="en-US" sz="4000" dirty="0" smtClean="0">
                <a:solidFill>
                  <a:schemeClr val="accent2">
                    <a:alpha val="99000"/>
                  </a:schemeClr>
                </a:solidFill>
                <a:latin typeface="Segoe UI Light" pitchFamily="34" charset="0"/>
              </a:rPr>
              <a:t>in </a:t>
            </a:r>
            <a:r>
              <a:rPr lang="en-US" sz="4000" dirty="0">
                <a:solidFill>
                  <a:schemeClr val="accent2">
                    <a:alpha val="99000"/>
                  </a:schemeClr>
                </a:solidFill>
                <a:latin typeface="Segoe UI Light" pitchFamily="34" charset="0"/>
              </a:rPr>
              <a:t>a view?</a:t>
            </a:r>
          </a:p>
          <a:p>
            <a:pPr marL="0" indent="0">
              <a:spcBef>
                <a:spcPts val="2400"/>
              </a:spcBef>
              <a:buNone/>
            </a:pPr>
            <a:r>
              <a:rPr lang="en-US" sz="4000" dirty="0" err="1">
                <a:latin typeface="Segoe UI Light" pitchFamily="34" charset="0"/>
              </a:rPr>
              <a:t>ViewModels</a:t>
            </a:r>
            <a:r>
              <a:rPr lang="en-US" sz="4000" dirty="0">
                <a:latin typeface="Segoe UI Light" pitchFamily="34" charset="0"/>
              </a:rPr>
              <a:t> allow me to compose multiple </a:t>
            </a:r>
            <a:r>
              <a:rPr lang="en-US" sz="4000" dirty="0" smtClean="0">
                <a:latin typeface="Segoe UI Light" pitchFamily="34" charset="0"/>
              </a:rPr>
              <a:t/>
            </a:r>
            <a:br>
              <a:rPr lang="en-US" sz="4000" dirty="0" smtClean="0">
                <a:latin typeface="Segoe UI Light" pitchFamily="34" charset="0"/>
              </a:rPr>
            </a:br>
            <a:r>
              <a:rPr lang="en-US" sz="4000" dirty="0" smtClean="0">
                <a:latin typeface="Segoe UI Light" pitchFamily="34" charset="0"/>
              </a:rPr>
              <a:t>Models and </a:t>
            </a:r>
            <a:r>
              <a:rPr lang="en-US" sz="4000" dirty="0">
                <a:latin typeface="Segoe UI Light" pitchFamily="34" charset="0"/>
              </a:rPr>
              <a:t>pass them off to the view</a:t>
            </a:r>
          </a:p>
        </p:txBody>
      </p:sp>
      <p:sp>
        <p:nvSpPr>
          <p:cNvPr id="6" name="Freeform 8"/>
          <p:cNvSpPr>
            <a:spLocks noEditPoints="1"/>
          </p:cNvSpPr>
          <p:nvPr/>
        </p:nvSpPr>
        <p:spPr bwMode="black">
          <a:xfrm>
            <a:off x="9168810" y="3874238"/>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669463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ViewModels</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1442293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Are Html Helpers?</a:t>
            </a:r>
            <a:endParaRPr lang="en-US" dirty="0"/>
          </a:p>
        </p:txBody>
      </p:sp>
      <p:sp>
        <p:nvSpPr>
          <p:cNvPr id="2" name="Content Placeholder 1"/>
          <p:cNvSpPr>
            <a:spLocks noGrp="1"/>
          </p:cNvSpPr>
          <p:nvPr>
            <p:ph type="body" sz="quarter" idx="10"/>
          </p:nvPr>
        </p:nvSpPr>
        <p:spPr/>
        <p:txBody>
          <a:bodyPr>
            <a:normAutofit/>
          </a:bodyPr>
          <a:lstStyle/>
          <a:p>
            <a:pPr marL="0" indent="0">
              <a:buNone/>
            </a:pPr>
            <a:endParaRPr lang="en-US" sz="2800" dirty="0" smtClean="0"/>
          </a:p>
          <a:p>
            <a:pPr marL="0" indent="0">
              <a:buNone/>
            </a:pPr>
            <a:r>
              <a:rPr lang="en-US" sz="2800" dirty="0" smtClean="0"/>
              <a:t>@</a:t>
            </a:r>
            <a:r>
              <a:rPr lang="en-US" sz="2800" dirty="0" err="1" smtClean="0"/>
              <a:t>Html.TextBox</a:t>
            </a:r>
            <a:r>
              <a:rPr lang="en-US" sz="2800" dirty="0" smtClean="0"/>
              <a:t>("</a:t>
            </a:r>
            <a:r>
              <a:rPr lang="en-US" sz="2800" dirty="0" err="1" smtClean="0"/>
              <a:t>ActivityType</a:t>
            </a:r>
            <a:r>
              <a:rPr lang="en-US" sz="2800" dirty="0" smtClean="0"/>
              <a:t>")</a:t>
            </a:r>
            <a:endParaRPr lang="en-US" sz="2800" dirty="0"/>
          </a:p>
          <a:p>
            <a:pPr marL="0" indent="0">
              <a:buNone/>
            </a:pPr>
            <a:r>
              <a:rPr lang="en-US" sz="2800" dirty="0" smtClean="0"/>
              <a:t>@</a:t>
            </a:r>
            <a:r>
              <a:rPr lang="en-US" sz="2800" dirty="0" err="1" smtClean="0"/>
              <a:t>Html.TextBoxFor</a:t>
            </a:r>
            <a:r>
              <a:rPr lang="en-US" sz="2800" dirty="0" smtClean="0"/>
              <a:t>(m </a:t>
            </a:r>
            <a:r>
              <a:rPr lang="en-US" sz="2800" dirty="0"/>
              <a:t>=&gt; </a:t>
            </a:r>
            <a:r>
              <a:rPr lang="en-US" sz="2800" dirty="0" err="1"/>
              <a:t>m.ActivityType</a:t>
            </a:r>
            <a:r>
              <a:rPr lang="en-US" sz="2800" dirty="0" smtClean="0"/>
              <a:t>)</a:t>
            </a:r>
            <a:endParaRPr lang="en-US" sz="2800" dirty="0"/>
          </a:p>
          <a:p>
            <a:pPr marL="0" indent="0">
              <a:buNone/>
            </a:pPr>
            <a:endParaRPr lang="en-US" sz="2800" dirty="0"/>
          </a:p>
          <a:p>
            <a:pPr marL="0" indent="0">
              <a:buNone/>
            </a:pPr>
            <a:r>
              <a:rPr lang="en-US" sz="2800" dirty="0" smtClean="0"/>
              <a:t>&lt;</a:t>
            </a:r>
            <a:r>
              <a:rPr lang="en-US" sz="2800" dirty="0"/>
              <a:t>input type="text"</a:t>
            </a:r>
          </a:p>
          <a:p>
            <a:pPr marL="0" indent="0">
              <a:buNone/>
            </a:pPr>
            <a:r>
              <a:rPr lang="en-US" sz="2800" dirty="0"/>
              <a:t>       name</a:t>
            </a:r>
            <a:r>
              <a:rPr lang="en-US" sz="2800" dirty="0" smtClean="0"/>
              <a:t>="</a:t>
            </a:r>
            <a:r>
              <a:rPr lang="en-US" sz="2800" dirty="0" err="1" smtClean="0"/>
              <a:t>ActivityType</a:t>
            </a:r>
            <a:r>
              <a:rPr lang="en-US" sz="2800" dirty="0" smtClean="0"/>
              <a:t>"</a:t>
            </a:r>
            <a:endParaRPr lang="en-US" sz="2800" dirty="0"/>
          </a:p>
          <a:p>
            <a:pPr marL="0" indent="0">
              <a:buNone/>
            </a:pPr>
            <a:r>
              <a:rPr lang="en-US" sz="2800" dirty="0"/>
              <a:t>       </a:t>
            </a:r>
            <a:r>
              <a:rPr lang="en-US" sz="2800" dirty="0" smtClean="0"/>
              <a:t>value="Restaurant" </a:t>
            </a:r>
            <a:r>
              <a:rPr lang="en-US" sz="2800" dirty="0"/>
              <a:t>/&gt;</a:t>
            </a:r>
          </a:p>
          <a:p>
            <a:pPr marL="0" indent="0">
              <a:buNone/>
            </a:pPr>
            <a:endParaRPr lang="en-US" sz="2800" dirty="0" smtClean="0"/>
          </a:p>
          <a:p>
            <a:endParaRPr lang="en-US" sz="2800" dirty="0"/>
          </a:p>
        </p:txBody>
      </p:sp>
    </p:spTree>
    <p:extLst>
      <p:ext uri="{BB962C8B-B14F-4D97-AF65-F5344CB8AC3E}">
        <p14:creationId xmlns:p14="http://schemas.microsoft.com/office/powerpoint/2010/main" val="106294386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Advanced Html Helpers</a:t>
            </a:r>
            <a:endParaRPr lang="en-US" dirty="0"/>
          </a:p>
        </p:txBody>
      </p:sp>
      <p:sp>
        <p:nvSpPr>
          <p:cNvPr id="2" name="Text Placeholder 1"/>
          <p:cNvSpPr>
            <a:spLocks noGrp="1"/>
          </p:cNvSpPr>
          <p:nvPr>
            <p:ph type="body" sz="quarter" idx="10"/>
          </p:nvPr>
        </p:nvSpPr>
        <p:spPr>
          <a:xfrm>
            <a:off x="519114" y="1905000"/>
            <a:ext cx="11149012" cy="332399"/>
          </a:xfrm>
        </p:spPr>
        <p:txBody>
          <a:bodyPr/>
          <a:lstStyle/>
          <a:p>
            <a:r>
              <a:rPr lang="en-US" dirty="0" smtClean="0"/>
              <a:t>@</a:t>
            </a:r>
            <a:r>
              <a:rPr lang="en-US" dirty="0" err="1" smtClean="0"/>
              <a:t>Html.EditorForModel</a:t>
            </a:r>
            <a:r>
              <a:rPr lang="en-US" dirty="0" smtClean="0"/>
              <a:t>(</a:t>
            </a:r>
            <a:r>
              <a:rPr lang="en-US" dirty="0" err="1" smtClean="0"/>
              <a:t>myModel</a:t>
            </a:r>
            <a:r>
              <a:rPr lang="en-US" dirty="0" smtClean="0"/>
              <a:t>)</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4717434" y="2714838"/>
            <a:ext cx="2753957" cy="2917327"/>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67842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HTML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34289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Made Easier</a:t>
            </a:r>
            <a:endParaRPr lang="en-US" dirty="0"/>
          </a:p>
        </p:txBody>
      </p:sp>
      <p:sp>
        <p:nvSpPr>
          <p:cNvPr id="2" name="Content Placeholder 1"/>
          <p:cNvSpPr>
            <a:spLocks noGrp="1"/>
          </p:cNvSpPr>
          <p:nvPr>
            <p:ph idx="4294967295"/>
          </p:nvPr>
        </p:nvSpPr>
        <p:spPr>
          <a:xfrm>
            <a:off x="519112" y="1130300"/>
            <a:ext cx="11149013" cy="5119688"/>
          </a:xfrm>
        </p:spPr>
        <p:txBody>
          <a:bodyPr>
            <a:noAutofit/>
          </a:bodyPr>
          <a:lstStyle/>
          <a:p>
            <a:pPr marL="0" indent="0" defTabSz="685864">
              <a:spcBef>
                <a:spcPts val="1200"/>
              </a:spcBef>
              <a:buNone/>
            </a:pPr>
            <a:r>
              <a:rPr lang="en-US" sz="2400" dirty="0">
                <a:solidFill>
                  <a:schemeClr val="tx2">
                    <a:alpha val="99000"/>
                  </a:schemeClr>
                </a:solidFill>
                <a:latin typeface="Segoe UI Light" pitchFamily="34" charset="0"/>
              </a:rPr>
              <a:t>Server and client-side</a:t>
            </a:r>
          </a:p>
          <a:p>
            <a:pPr marL="0" indent="0" defTabSz="685864">
              <a:spcBef>
                <a:spcPts val="1200"/>
              </a:spcBef>
              <a:buNone/>
            </a:pPr>
            <a:r>
              <a:rPr lang="en-US" sz="2400" dirty="0">
                <a:solidFill>
                  <a:schemeClr val="tx2">
                    <a:alpha val="99000"/>
                  </a:schemeClr>
                </a:solidFill>
                <a:latin typeface="Segoe UI Light" pitchFamily="34" charset="0"/>
              </a:rPr>
              <a:t>Built in validators, exposed as Metadata e.g.</a:t>
            </a:r>
          </a:p>
          <a:p>
            <a:pPr marL="259591" lvl="1" indent="0" defTabSz="685864">
              <a:spcBef>
                <a:spcPts val="1200"/>
              </a:spcBef>
              <a:buNone/>
            </a:pPr>
            <a:r>
              <a:rPr lang="en-US" sz="2000" dirty="0">
                <a:solidFill>
                  <a:schemeClr val="accent2">
                    <a:alpha val="99000"/>
                  </a:schemeClr>
                </a:solidFill>
                <a:latin typeface="Segoe UI Light" pitchFamily="34" charset="0"/>
              </a:rPr>
              <a:t>[Required]</a:t>
            </a:r>
          </a:p>
          <a:p>
            <a:pPr marL="259591" lvl="1" indent="0" defTabSz="685864">
              <a:spcBef>
                <a:spcPts val="1200"/>
              </a:spcBef>
              <a:buNone/>
            </a:pPr>
            <a:r>
              <a:rPr lang="en-US" sz="2000" dirty="0">
                <a:solidFill>
                  <a:schemeClr val="accent2">
                    <a:alpha val="99000"/>
                  </a:schemeClr>
                </a:solidFill>
                <a:latin typeface="Segoe UI Light" pitchFamily="34" charset="0"/>
              </a:rPr>
              <a:t>[Range]</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RegularExpression</a:t>
            </a:r>
            <a:r>
              <a:rPr lang="en-US" sz="2000" dirty="0">
                <a:solidFill>
                  <a:schemeClr val="accent2">
                    <a:alpha val="99000"/>
                  </a:schemeClr>
                </a:solidFill>
                <a:latin typeface="Segoe UI Light" pitchFamily="34" charset="0"/>
              </a:rPr>
              <a:t>]</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StringLength</a:t>
            </a:r>
            <a:r>
              <a:rPr lang="en-US" sz="2000" dirty="0">
                <a:solidFill>
                  <a:schemeClr val="accent2">
                    <a:alpha val="99000"/>
                  </a:schemeClr>
                </a:solidFill>
                <a:latin typeface="Segoe UI Light" pitchFamily="34" charset="0"/>
              </a:rPr>
              <a:t>]</a:t>
            </a:r>
          </a:p>
          <a:p>
            <a:pPr marL="0" indent="0" defTabSz="685864">
              <a:spcBef>
                <a:spcPts val="1200"/>
              </a:spcBef>
              <a:buNone/>
            </a:pPr>
            <a:r>
              <a:rPr lang="en-US" sz="2400" dirty="0">
                <a:solidFill>
                  <a:schemeClr val="tx2">
                    <a:alpha val="99000"/>
                  </a:schemeClr>
                </a:solidFill>
                <a:latin typeface="Segoe UI Light" pitchFamily="34" charset="0"/>
              </a:rPr>
              <a:t>Localization</a:t>
            </a:r>
          </a:p>
          <a:p>
            <a:pPr marL="0" indent="0" defTabSz="685864">
              <a:spcBef>
                <a:spcPts val="1200"/>
              </a:spcBef>
              <a:buNone/>
            </a:pPr>
            <a:r>
              <a:rPr lang="en-US" sz="2400" dirty="0">
                <a:solidFill>
                  <a:schemeClr val="tx2">
                    <a:alpha val="99000"/>
                  </a:schemeClr>
                </a:solidFill>
                <a:latin typeface="Segoe UI Light" pitchFamily="34" charset="0"/>
              </a:rPr>
              <a:t>Extensible</a:t>
            </a:r>
          </a:p>
          <a:p>
            <a:pPr marL="259591" lvl="1" indent="0" defTabSz="685864">
              <a:spcBef>
                <a:spcPts val="1200"/>
              </a:spcBef>
              <a:buNone/>
            </a:pPr>
            <a:r>
              <a:rPr lang="en-US" sz="2000" dirty="0">
                <a:latin typeface="Segoe UI Light" pitchFamily="34" charset="0"/>
              </a:rPr>
              <a:t>Custom Validation</a:t>
            </a:r>
          </a:p>
          <a:p>
            <a:pPr marL="259591" lvl="1" indent="0" defTabSz="685864">
              <a:spcBef>
                <a:spcPts val="1200"/>
              </a:spcBef>
              <a:buNone/>
            </a:pPr>
            <a:r>
              <a:rPr lang="en-US" sz="2000" dirty="0">
                <a:latin typeface="Segoe UI Light" pitchFamily="34" charset="0"/>
              </a:rPr>
              <a:t>Validation Providers</a:t>
            </a:r>
          </a:p>
          <a:p>
            <a:pPr marL="259591" lvl="1" indent="0" defTabSz="685864">
              <a:spcBef>
                <a:spcPts val="1200"/>
              </a:spcBef>
              <a:buNone/>
            </a:pPr>
            <a:r>
              <a:rPr lang="en-US" sz="2000" dirty="0">
                <a:latin typeface="Segoe UI Light" pitchFamily="34" charset="0"/>
              </a:rPr>
              <a:t>Custom </a:t>
            </a:r>
            <a:r>
              <a:rPr lang="en-US" sz="2000" dirty="0" smtClean="0">
                <a:latin typeface="Segoe UI Light" pitchFamily="34" charset="0"/>
              </a:rPr>
              <a:t>CSS</a:t>
            </a:r>
            <a:endParaRPr lang="en-US" sz="2000" dirty="0">
              <a:latin typeface="Segoe UI Light" pitchFamily="34" charset="0"/>
            </a:endParaRPr>
          </a:p>
        </p:txBody>
      </p:sp>
      <p:sp>
        <p:nvSpPr>
          <p:cNvPr id="4" name="Freeform 11"/>
          <p:cNvSpPr>
            <a:spLocks noEditPoints="1"/>
          </p:cNvSpPr>
          <p:nvPr/>
        </p:nvSpPr>
        <p:spPr bwMode="black">
          <a:xfrm>
            <a:off x="9760688" y="4343044"/>
            <a:ext cx="1907437" cy="190694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46573852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2119183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9112" y="1447800"/>
            <a:ext cx="11156951"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Quick and easy to do validation</a:t>
            </a:r>
          </a:p>
          <a:p>
            <a:pPr marL="460375" lvl="1" indent="0">
              <a:buNone/>
            </a:pPr>
            <a:r>
              <a:rPr lang="en-US" sz="4000" dirty="0">
                <a:latin typeface="Segoe UI Light" pitchFamily="34" charset="0"/>
              </a:rPr>
              <a:t>Built-in validators</a:t>
            </a:r>
          </a:p>
          <a:p>
            <a:pPr marL="460375" lvl="1" indent="0">
              <a:buNone/>
            </a:pPr>
            <a:r>
              <a:rPr lang="en-US" sz="4000" dirty="0">
                <a:latin typeface="Segoe UI Light" pitchFamily="34" charset="0"/>
              </a:rPr>
              <a:t>Server and client-side </a:t>
            </a:r>
          </a:p>
          <a:p>
            <a:pPr marL="460375" lvl="1" indent="0">
              <a:buNone/>
            </a:pPr>
            <a:r>
              <a:rPr lang="en-US" sz="4000" dirty="0">
                <a:latin typeface="Segoe UI Light" pitchFamily="34" charset="0"/>
              </a:rPr>
              <a:t>Localization</a:t>
            </a:r>
          </a:p>
        </p:txBody>
      </p:sp>
      <p:sp>
        <p:nvSpPr>
          <p:cNvPr id="4" name="Freeform 18"/>
          <p:cNvSpPr>
            <a:spLocks noEditPoints="1"/>
          </p:cNvSpPr>
          <p:nvPr/>
        </p:nvSpPr>
        <p:spPr bwMode="black">
          <a:xfrm>
            <a:off x="9791039" y="3934047"/>
            <a:ext cx="1885024" cy="229971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3769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Processing forms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4628131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Did We See?</a:t>
            </a:r>
            <a:endParaRPr lang="en-US" dirty="0"/>
          </a:p>
        </p:txBody>
      </p:sp>
      <p:sp>
        <p:nvSpPr>
          <p:cNvPr id="5" name="Content Placeholder 4"/>
          <p:cNvSpPr>
            <a:spLocks noGrp="1"/>
          </p:cNvSpPr>
          <p:nvPr>
            <p:ph idx="4294967295"/>
          </p:nvPr>
        </p:nvSpPr>
        <p:spPr>
          <a:xfrm>
            <a:off x="519112" y="1447800"/>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a:t>
            </a:r>
            <a:r>
              <a:rPr lang="en-US" sz="4000" dirty="0" err="1">
                <a:solidFill>
                  <a:schemeClr val="accent2">
                    <a:alpha val="99000"/>
                  </a:schemeClr>
                </a:solidFill>
                <a:latin typeface="Segoe UI Light" pitchFamily="34" charset="0"/>
              </a:rPr>
              <a:t>HttpPost</a:t>
            </a:r>
            <a:r>
              <a:rPr lang="en-US" sz="4000" dirty="0">
                <a:solidFill>
                  <a:schemeClr val="accent2">
                    <a:alpha val="99000"/>
                  </a:schemeClr>
                </a:solidFill>
                <a:latin typeface="Segoe UI Light" pitchFamily="34" charset="0"/>
              </a:rPr>
              <a:t>]</a:t>
            </a:r>
          </a:p>
          <a:p>
            <a:pPr marL="0" indent="0">
              <a:spcBef>
                <a:spcPts val="2400"/>
              </a:spcBef>
              <a:buNone/>
            </a:pPr>
            <a:r>
              <a:rPr lang="en-US" sz="4000" dirty="0" err="1">
                <a:latin typeface="Segoe UI Light" pitchFamily="34" charset="0"/>
              </a:rPr>
              <a:t>TryUpdateModel</a:t>
            </a:r>
            <a:r>
              <a:rPr lang="en-US" sz="4000" dirty="0">
                <a:latin typeface="Segoe UI Light" pitchFamily="34" charset="0"/>
              </a:rPr>
              <a:t>(order);</a:t>
            </a:r>
          </a:p>
          <a:p>
            <a:pPr marL="0" indent="0">
              <a:spcBef>
                <a:spcPts val="2400"/>
              </a:spcBef>
              <a:buNone/>
            </a:pPr>
            <a:r>
              <a:rPr lang="en-US" sz="4000" dirty="0" err="1">
                <a:solidFill>
                  <a:schemeClr val="accent2">
                    <a:alpha val="99000"/>
                  </a:schemeClr>
                </a:solidFill>
                <a:latin typeface="Segoe UI Light" pitchFamily="34" charset="0"/>
              </a:rPr>
              <a:t>StoreDB.AddToOrders</a:t>
            </a:r>
            <a:r>
              <a:rPr lang="en-US" sz="4000" dirty="0">
                <a:solidFill>
                  <a:schemeClr val="accent2">
                    <a:alpha val="99000"/>
                  </a:schemeClr>
                </a:solidFill>
                <a:latin typeface="Segoe UI Light" pitchFamily="34" charset="0"/>
              </a:rPr>
              <a:t>(order);</a:t>
            </a:r>
          </a:p>
        </p:txBody>
      </p:sp>
      <p:sp>
        <p:nvSpPr>
          <p:cNvPr id="6" name="Freeform 11"/>
          <p:cNvSpPr>
            <a:spLocks noEditPoints="1"/>
          </p:cNvSpPr>
          <p:nvPr/>
        </p:nvSpPr>
        <p:spPr bwMode="black">
          <a:xfrm>
            <a:off x="9739423" y="4338665"/>
            <a:ext cx="1928702" cy="1911323"/>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98302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Concepts</a:t>
            </a:r>
          </a:p>
        </p:txBody>
      </p:sp>
      <p:sp>
        <p:nvSpPr>
          <p:cNvPr id="3" name="Content Placeholder 4"/>
          <p:cNvSpPr txBox="1">
            <a:spLocks/>
          </p:cNvSpPr>
          <p:nvPr/>
        </p:nvSpPr>
        <p:spPr>
          <a:xfrm>
            <a:off x="519112" y="1124514"/>
            <a:ext cx="11149013" cy="14157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US" sz="4000" dirty="0">
                <a:solidFill>
                  <a:schemeClr val="accent2">
                    <a:alpha val="99000"/>
                  </a:schemeClr>
                </a:solidFill>
                <a:latin typeface="Segoe UI Light" pitchFamily="34" charset="0"/>
              </a:rPr>
              <a:t>Validation in ASP.NET MVC is easy</a:t>
            </a:r>
          </a:p>
          <a:p>
            <a:pPr marL="0" indent="0">
              <a:spcBef>
                <a:spcPts val="2400"/>
              </a:spcBef>
              <a:buNone/>
            </a:pPr>
            <a:r>
              <a:rPr lang="en-US" sz="4000" dirty="0">
                <a:latin typeface="Segoe UI Light" pitchFamily="34" charset="0"/>
              </a:rPr>
              <a:t>It helps us get clean data &amp; maintain business rules</a:t>
            </a:r>
          </a:p>
        </p:txBody>
      </p:sp>
      <p:grpSp>
        <p:nvGrpSpPr>
          <p:cNvPr id="4" name="Group 3"/>
          <p:cNvGrpSpPr/>
          <p:nvPr/>
        </p:nvGrpSpPr>
        <p:grpSpPr>
          <a:xfrm>
            <a:off x="8024310" y="3110208"/>
            <a:ext cx="2234618" cy="2055204"/>
            <a:chOff x="5867400" y="3610174"/>
            <a:chExt cx="1676400" cy="2362200"/>
          </a:xfrm>
        </p:grpSpPr>
        <p:sp>
          <p:nvSpPr>
            <p:cNvPr id="5" name="Rectangle 4"/>
            <p:cNvSpPr/>
            <p:nvPr/>
          </p:nvSpPr>
          <p:spPr>
            <a:xfrm>
              <a:off x="5867400" y="3610174"/>
              <a:ext cx="1676400" cy="2362200"/>
            </a:xfrm>
            <a:prstGeom prst="rect">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lt1">
                    <a:alpha val="99000"/>
                  </a:schemeClr>
                </a:solidFill>
              </a:endParaRPr>
            </a:p>
          </p:txBody>
        </p:sp>
        <p:sp>
          <p:nvSpPr>
            <p:cNvPr id="6" name="TextBox 5"/>
            <p:cNvSpPr txBox="1"/>
            <p:nvPr/>
          </p:nvSpPr>
          <p:spPr>
            <a:xfrm>
              <a:off x="5912653" y="3656535"/>
              <a:ext cx="826644" cy="53062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alpha val="99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Person</a:t>
              </a:r>
            </a:p>
          </p:txBody>
        </p:sp>
      </p:grpSp>
      <p:sp>
        <p:nvSpPr>
          <p:cNvPr id="7" name="Vertical Scroll 6"/>
          <p:cNvSpPr/>
          <p:nvPr/>
        </p:nvSpPr>
        <p:spPr>
          <a:xfrm>
            <a:off x="1726750" y="3095821"/>
            <a:ext cx="2628723" cy="1955289"/>
          </a:xfrm>
          <a:prstGeom prst="verticalScroll">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Form</a:t>
            </a:r>
            <a:endParaRPr lang="en-US" dirty="0">
              <a:solidFill>
                <a:schemeClr val="lt1">
                  <a:alpha val="99000"/>
                </a:schemeClr>
              </a:solidFill>
            </a:endParaRPr>
          </a:p>
        </p:txBody>
      </p:sp>
      <p:sp>
        <p:nvSpPr>
          <p:cNvPr id="8" name="Rectangle 7"/>
          <p:cNvSpPr/>
          <p:nvPr/>
        </p:nvSpPr>
        <p:spPr>
          <a:xfrm>
            <a:off x="3656648" y="367792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9" name="Rectangle 8"/>
          <p:cNvSpPr/>
          <p:nvPr/>
        </p:nvSpPr>
        <p:spPr>
          <a:xfrm>
            <a:off x="3656648" y="3996769"/>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0" name="Rectangle 9"/>
          <p:cNvSpPr/>
          <p:nvPr/>
        </p:nvSpPr>
        <p:spPr>
          <a:xfrm>
            <a:off x="3656648" y="4315615"/>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1" name="Rectangle 10"/>
          <p:cNvSpPr/>
          <p:nvPr/>
        </p:nvSpPr>
        <p:spPr>
          <a:xfrm>
            <a:off x="3656648" y="4634462"/>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Height</a:t>
            </a:r>
          </a:p>
        </p:txBody>
      </p:sp>
      <p:sp>
        <p:nvSpPr>
          <p:cNvPr id="12" name="Rectangle 11"/>
          <p:cNvSpPr/>
          <p:nvPr/>
        </p:nvSpPr>
        <p:spPr>
          <a:xfrm>
            <a:off x="7414869" y="3678261"/>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13" name="Rectangle 12"/>
          <p:cNvSpPr/>
          <p:nvPr/>
        </p:nvSpPr>
        <p:spPr>
          <a:xfrm>
            <a:off x="7414869" y="3997107"/>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4" name="Rectangle 13"/>
          <p:cNvSpPr/>
          <p:nvPr/>
        </p:nvSpPr>
        <p:spPr>
          <a:xfrm>
            <a:off x="7414869" y="431595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5" name="Rectangle 14"/>
          <p:cNvSpPr/>
          <p:nvPr/>
        </p:nvSpPr>
        <p:spPr>
          <a:xfrm>
            <a:off x="7414869" y="4634800"/>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Weight</a:t>
            </a:r>
          </a:p>
        </p:txBody>
      </p:sp>
      <p:cxnSp>
        <p:nvCxnSpPr>
          <p:cNvPr id="16" name="Straight Arrow Connector 15"/>
          <p:cNvCxnSpPr/>
          <p:nvPr/>
        </p:nvCxnSpPr>
        <p:spPr>
          <a:xfrm>
            <a:off x="5383398" y="3836549"/>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3398" y="4153632"/>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83398" y="4469870"/>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83398" y="4792581"/>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34324" y="3612336"/>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1" name="Rectangle 20"/>
          <p:cNvSpPr/>
          <p:nvPr/>
        </p:nvSpPr>
        <p:spPr>
          <a:xfrm>
            <a:off x="9134324" y="3927682"/>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2" name="Rectangle 21"/>
          <p:cNvSpPr/>
          <p:nvPr/>
        </p:nvSpPr>
        <p:spPr>
          <a:xfrm>
            <a:off x="9134324" y="4243028"/>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3" name="Rectangle 22"/>
          <p:cNvSpPr/>
          <p:nvPr/>
        </p:nvSpPr>
        <p:spPr>
          <a:xfrm>
            <a:off x="9174399" y="4558374"/>
            <a:ext cx="386644" cy="461665"/>
          </a:xfrm>
          <a:prstGeom prst="rect">
            <a:avLst/>
          </a:prstGeom>
          <a:noFill/>
          <a:ln>
            <a:noFill/>
          </a:ln>
          <a:effectLst/>
        </p:spPr>
        <p:txBody>
          <a:bodyPr wrap="none" lIns="91440" tIns="45720" rIns="91440" bIns="45720">
            <a:spAutoFit/>
          </a:bodyPr>
          <a:lstStyle/>
          <a:p>
            <a:pPr algn="ctr"/>
            <a:r>
              <a:rPr lang="en-US" b="1" dirty="0" smtClean="0">
                <a:solidFill>
                  <a:schemeClr val="bg1"/>
                </a:solidFill>
                <a:sym typeface="Wingdings"/>
              </a:rPr>
              <a:t>X</a:t>
            </a:r>
            <a:endParaRPr lang="en-US" b="1" dirty="0">
              <a:solidFill>
                <a:schemeClr val="bg1"/>
              </a:solidFill>
            </a:endParaRPr>
          </a:p>
        </p:txBody>
      </p:sp>
      <p:sp>
        <p:nvSpPr>
          <p:cNvPr id="24" name="TextBox 23"/>
          <p:cNvSpPr txBox="1"/>
          <p:nvPr/>
        </p:nvSpPr>
        <p:spPr>
          <a:xfrm>
            <a:off x="6737578" y="5349816"/>
            <a:ext cx="2640912" cy="461665"/>
          </a:xfrm>
          <a:prstGeom prst="rect">
            <a:avLst/>
          </a:prstGeom>
          <a:noFill/>
        </p:spPr>
        <p:txBody>
          <a:bodyPr wrap="square" rtlCol="0">
            <a:spAutoFit/>
          </a:bodyPr>
          <a:lstStyle/>
          <a:p>
            <a:r>
              <a:rPr lang="en-US" dirty="0" smtClean="0">
                <a:solidFill>
                  <a:schemeClr val="tx2">
                    <a:alpha val="99000"/>
                  </a:schemeClr>
                </a:solidFill>
              </a:rPr>
              <a:t>Validation Error</a:t>
            </a:r>
            <a:endParaRPr lang="en-US" dirty="0">
              <a:solidFill>
                <a:schemeClr val="tx2">
                  <a:alpha val="99000"/>
                </a:schemeClr>
              </a:solidFill>
            </a:endParaRPr>
          </a:p>
        </p:txBody>
      </p:sp>
      <p:cxnSp>
        <p:nvCxnSpPr>
          <p:cNvPr id="25" name="Straight Arrow Connector 24"/>
          <p:cNvCxnSpPr/>
          <p:nvPr/>
        </p:nvCxnSpPr>
        <p:spPr>
          <a:xfrm flipH="1" flipV="1">
            <a:off x="2945632" y="5580517"/>
            <a:ext cx="3656648" cy="262"/>
          </a:xfrm>
          <a:prstGeom prst="straightConnector1">
            <a:avLst/>
          </a:prstGeom>
          <a:ln w="381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75472" y="4652171"/>
            <a:ext cx="386645" cy="461665"/>
          </a:xfrm>
          <a:prstGeom prst="rect">
            <a:avLst/>
          </a:prstGeom>
          <a:noFill/>
          <a:ln>
            <a:noFill/>
          </a:ln>
          <a:effectLst/>
        </p:spPr>
        <p:txBody>
          <a:bodyPr wrap="none" lIns="91440" tIns="45720" rIns="91440" bIns="45720">
            <a:spAutoFit/>
          </a:bodyPr>
          <a:lstStyle/>
          <a:p>
            <a:pPr lvl="0" algn="ctr"/>
            <a:r>
              <a:rPr lang="en-US" b="1" dirty="0">
                <a:solidFill>
                  <a:srgbClr val="FFFFFF"/>
                </a:solidFill>
                <a:sym typeface="Wingdings"/>
              </a:rPr>
              <a:t>X</a:t>
            </a:r>
            <a:endParaRPr lang="en-US" b="1" dirty="0">
              <a:solidFill>
                <a:srgbClr val="FFFFFF"/>
              </a:solidFill>
            </a:endParaRPr>
          </a:p>
        </p:txBody>
      </p:sp>
    </p:spTree>
    <p:extLst>
      <p:ext uri="{BB962C8B-B14F-4D97-AF65-F5344CB8AC3E}">
        <p14:creationId xmlns:p14="http://schemas.microsoft.com/office/powerpoint/2010/main" val="283345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45"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right)">
                                      <p:cBhvr>
                                        <p:cTn id="54" dur="500"/>
                                        <p:tgtEl>
                                          <p:spTgt spid="24"/>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right)">
                                      <p:cBhvr>
                                        <p:cTn id="58" dur="500"/>
                                        <p:tgtEl>
                                          <p:spTgt spid="2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Rules</a:t>
            </a:r>
            <a:endParaRPr lang="en-US" dirty="0"/>
          </a:p>
        </p:txBody>
      </p:sp>
      <p:sp>
        <p:nvSpPr>
          <p:cNvPr id="2" name="Content Placeholder 1"/>
          <p:cNvSpPr>
            <a:spLocks noGrp="1"/>
          </p:cNvSpPr>
          <p:nvPr>
            <p:ph idx="4294967295"/>
          </p:nvPr>
        </p:nvSpPr>
        <p:spPr>
          <a:xfrm>
            <a:off x="513556" y="1130300"/>
            <a:ext cx="11149013" cy="2000250"/>
          </a:xfrm>
        </p:spPr>
        <p:txBody>
          <a:bodyPr vert="horz" wrap="square" lIns="0" tIns="0" rIns="0" bIns="0" rtlCol="0">
            <a:spAutoFit/>
          </a:bodyPr>
          <a:lstStyle/>
          <a:p>
            <a:pPr marL="0" indent="0">
              <a:spcBef>
                <a:spcPts val="2400"/>
              </a:spcBef>
              <a:buNone/>
            </a:pPr>
            <a:r>
              <a:rPr lang="en-US" dirty="0">
                <a:latin typeface="Segoe UI Light" pitchFamily="34" charset="0"/>
              </a:rPr>
              <a:t>Apply built-in validators to your models</a:t>
            </a:r>
          </a:p>
          <a:p>
            <a:pPr marL="0" indent="0">
              <a:spcBef>
                <a:spcPts val="2400"/>
              </a:spcBef>
              <a:buNone/>
            </a:pPr>
            <a:endParaRPr lang="en-US" dirty="0">
              <a:latin typeface="Segoe UI Light" pitchFamily="34" charset="0"/>
            </a:endParaRPr>
          </a:p>
          <a:p>
            <a:pPr marL="0" indent="0">
              <a:spcBef>
                <a:spcPts val="2400"/>
              </a:spcBef>
              <a:buNone/>
            </a:pPr>
            <a:endParaRPr lang="en-US" dirty="0">
              <a:latin typeface="Segoe UI Light" pitchFamily="34" charset="0"/>
            </a:endParaRPr>
          </a:p>
        </p:txBody>
      </p:sp>
      <p:sp>
        <p:nvSpPr>
          <p:cNvPr id="14" name="Rectangle 13"/>
          <p:cNvSpPr/>
          <p:nvPr/>
        </p:nvSpPr>
        <p:spPr>
          <a:xfrm>
            <a:off x="5168060" y="184865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A value must be provided </a:t>
            </a:r>
          </a:p>
        </p:txBody>
      </p:sp>
      <p:sp>
        <p:nvSpPr>
          <p:cNvPr id="15" name="Rectangle 14"/>
          <p:cNvSpPr/>
          <p:nvPr/>
        </p:nvSpPr>
        <p:spPr>
          <a:xfrm>
            <a:off x="2133045" y="184865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[Required]</a:t>
            </a:r>
            <a:endParaRPr lang="en-US" sz="1400" kern="1200" dirty="0"/>
          </a:p>
        </p:txBody>
      </p:sp>
      <p:sp>
        <p:nvSpPr>
          <p:cNvPr id="16" name="Rectangle 15"/>
          <p:cNvSpPr/>
          <p:nvPr/>
        </p:nvSpPr>
        <p:spPr>
          <a:xfrm>
            <a:off x="5168060" y="249076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in a given range e.g. 1-10</a:t>
            </a:r>
          </a:p>
        </p:txBody>
      </p:sp>
      <p:sp>
        <p:nvSpPr>
          <p:cNvPr id="17" name="Rectangle 16"/>
          <p:cNvSpPr/>
          <p:nvPr/>
        </p:nvSpPr>
        <p:spPr>
          <a:xfrm>
            <a:off x="2133045" y="249076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[Range]</a:t>
            </a:r>
            <a:endParaRPr lang="en-US" sz="1400" kern="1200" dirty="0">
              <a:latin typeface="Consolas" pitchFamily="49" charset="0"/>
              <a:cs typeface="Consolas" pitchFamily="49" charset="0"/>
            </a:endParaRPr>
          </a:p>
        </p:txBody>
      </p:sp>
      <p:sp>
        <p:nvSpPr>
          <p:cNvPr id="18" name="Rectangle 17"/>
          <p:cNvSpPr/>
          <p:nvPr/>
        </p:nvSpPr>
        <p:spPr>
          <a:xfrm>
            <a:off x="5168060" y="3132884"/>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satisfy a regular expression e.g. email address</a:t>
            </a:r>
          </a:p>
        </p:txBody>
      </p:sp>
      <p:sp>
        <p:nvSpPr>
          <p:cNvPr id="19" name="Rectangle 18"/>
          <p:cNvSpPr/>
          <p:nvPr/>
        </p:nvSpPr>
        <p:spPr>
          <a:xfrm>
            <a:off x="2133045" y="3132884"/>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RegularExpression</a:t>
            </a:r>
            <a:r>
              <a:rPr lang="en-US" sz="1400" kern="1200" dirty="0" smtClean="0">
                <a:latin typeface="Consolas" pitchFamily="49" charset="0"/>
                <a:cs typeface="Consolas" pitchFamily="49" charset="0"/>
              </a:rPr>
              <a:t>]</a:t>
            </a:r>
          </a:p>
        </p:txBody>
      </p:sp>
      <p:sp>
        <p:nvSpPr>
          <p:cNvPr id="20" name="Rectangle 19"/>
          <p:cNvSpPr/>
          <p:nvPr/>
        </p:nvSpPr>
        <p:spPr>
          <a:xfrm>
            <a:off x="5168060" y="3775000"/>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a min length and less than the max length</a:t>
            </a:r>
          </a:p>
        </p:txBody>
      </p:sp>
      <p:sp>
        <p:nvSpPr>
          <p:cNvPr id="21" name="Rectangle 20"/>
          <p:cNvSpPr/>
          <p:nvPr/>
        </p:nvSpPr>
        <p:spPr>
          <a:xfrm>
            <a:off x="2133045" y="3775000"/>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StringLength</a:t>
            </a:r>
            <a:r>
              <a:rPr lang="en-US" sz="1400" kern="1200" dirty="0" smtClean="0">
                <a:latin typeface="Consolas" pitchFamily="49" charset="0"/>
                <a:cs typeface="Consolas" pitchFamily="49" charset="0"/>
              </a:rPr>
              <a:t>]</a:t>
            </a:r>
          </a:p>
        </p:txBody>
      </p:sp>
      <p:sp>
        <p:nvSpPr>
          <p:cNvPr id="22" name="Rectangle 21"/>
          <p:cNvSpPr/>
          <p:nvPr/>
        </p:nvSpPr>
        <p:spPr>
          <a:xfrm>
            <a:off x="5168060" y="4417116"/>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equal another </a:t>
            </a:r>
            <a:r>
              <a:rPr lang="en-US" sz="1400" dirty="0" err="1">
                <a:gradFill>
                  <a:gsLst>
                    <a:gs pos="0">
                      <a:srgbClr val="595959"/>
                    </a:gs>
                    <a:gs pos="86000">
                      <a:srgbClr val="595959"/>
                    </a:gs>
                  </a:gsLst>
                  <a:lin ang="5400000" scaled="0"/>
                </a:gradFill>
              </a:rPr>
              <a:t>propert</a:t>
            </a:r>
            <a:r>
              <a:rPr lang="en-US" sz="1400" dirty="0">
                <a:gradFill>
                  <a:gsLst>
                    <a:gs pos="0">
                      <a:srgbClr val="595959"/>
                    </a:gs>
                    <a:gs pos="86000">
                      <a:srgbClr val="595959"/>
                    </a:gs>
                  </a:gsLst>
                  <a:lin ang="5400000" scaled="0"/>
                </a:gradFill>
              </a:rPr>
              <a:t> e.g. password</a:t>
            </a:r>
          </a:p>
        </p:txBody>
      </p:sp>
      <p:sp>
        <p:nvSpPr>
          <p:cNvPr id="23" name="Rectangle 22"/>
          <p:cNvSpPr/>
          <p:nvPr/>
        </p:nvSpPr>
        <p:spPr>
          <a:xfrm>
            <a:off x="2133045" y="4417116"/>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[Compare]</a:t>
            </a:r>
          </a:p>
        </p:txBody>
      </p:sp>
      <p:sp>
        <p:nvSpPr>
          <p:cNvPr id="24" name="Rectangle 23"/>
          <p:cNvSpPr/>
          <p:nvPr/>
        </p:nvSpPr>
        <p:spPr>
          <a:xfrm>
            <a:off x="5168060" y="505923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is validated client side with a JSON call to the server </a:t>
            </a:r>
            <a:r>
              <a:rPr lang="en-US" sz="1400" dirty="0" smtClean="0">
                <a:gradFill>
                  <a:gsLst>
                    <a:gs pos="0">
                      <a:srgbClr val="595959"/>
                    </a:gs>
                    <a:gs pos="86000">
                      <a:srgbClr val="595959"/>
                    </a:gs>
                  </a:gsLst>
                  <a:lin ang="5400000" scaled="0"/>
                </a:gradFill>
              </a:rPr>
              <a:t/>
            </a:r>
            <a:br>
              <a:rPr lang="en-US" sz="1400" dirty="0" smtClean="0">
                <a:gradFill>
                  <a:gsLst>
                    <a:gs pos="0">
                      <a:srgbClr val="595959"/>
                    </a:gs>
                    <a:gs pos="86000">
                      <a:srgbClr val="595959"/>
                    </a:gs>
                  </a:gsLst>
                  <a:lin ang="5400000" scaled="0"/>
                </a:gradFill>
              </a:rPr>
            </a:br>
            <a:r>
              <a:rPr lang="en-US" sz="1400" dirty="0" smtClean="0">
                <a:gradFill>
                  <a:gsLst>
                    <a:gs pos="0">
                      <a:srgbClr val="595959"/>
                    </a:gs>
                    <a:gs pos="86000">
                      <a:srgbClr val="595959"/>
                    </a:gs>
                  </a:gsLst>
                  <a:lin ang="5400000" scaled="0"/>
                </a:gradFill>
              </a:rPr>
              <a:t>e.g</a:t>
            </a:r>
            <a:r>
              <a:rPr lang="en-US" sz="1400" dirty="0">
                <a:gradFill>
                  <a:gsLst>
                    <a:gs pos="0">
                      <a:srgbClr val="595959"/>
                    </a:gs>
                    <a:gs pos="86000">
                      <a:srgbClr val="595959"/>
                    </a:gs>
                  </a:gsLst>
                  <a:lin ang="5400000" scaled="0"/>
                </a:gradFill>
              </a:rPr>
              <a:t>. is a username taken</a:t>
            </a:r>
          </a:p>
        </p:txBody>
      </p:sp>
      <p:sp>
        <p:nvSpPr>
          <p:cNvPr id="25" name="Rectangle 24"/>
          <p:cNvSpPr/>
          <p:nvPr/>
        </p:nvSpPr>
        <p:spPr>
          <a:xfrm>
            <a:off x="2133045" y="505923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[Remote]</a:t>
            </a:r>
            <a:endParaRPr lang="en-US" sz="1400" kern="1200" dirty="0">
              <a:latin typeface="Consolas" pitchFamily="49" charset="0"/>
              <a:cs typeface="Consolas" pitchFamily="49" charset="0"/>
            </a:endParaRPr>
          </a:p>
        </p:txBody>
      </p:sp>
      <p:sp>
        <p:nvSpPr>
          <p:cNvPr id="26" name="Rectangle 25"/>
          <p:cNvSpPr/>
          <p:nvPr/>
        </p:nvSpPr>
        <p:spPr>
          <a:xfrm>
            <a:off x="5168060" y="570134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Specify you own </a:t>
            </a:r>
            <a:r>
              <a:rPr lang="en-US" sz="1400">
                <a:gradFill>
                  <a:gsLst>
                    <a:gs pos="0">
                      <a:srgbClr val="595959"/>
                    </a:gs>
                    <a:gs pos="86000">
                      <a:srgbClr val="595959"/>
                    </a:gs>
                  </a:gsLst>
                  <a:lin ang="5400000" scaled="0"/>
                </a:gradFill>
              </a:rPr>
              <a:t>custom validators</a:t>
            </a:r>
            <a:endParaRPr lang="en-US" sz="1400" dirty="0">
              <a:gradFill>
                <a:gsLst>
                  <a:gs pos="0">
                    <a:srgbClr val="595959"/>
                  </a:gs>
                  <a:gs pos="86000">
                    <a:srgbClr val="595959"/>
                  </a:gs>
                </a:gsLst>
                <a:lin ang="5400000" scaled="0"/>
              </a:gradFill>
            </a:endParaRPr>
          </a:p>
        </p:txBody>
      </p:sp>
      <p:sp>
        <p:nvSpPr>
          <p:cNvPr id="27" name="Rectangle 26"/>
          <p:cNvSpPr/>
          <p:nvPr/>
        </p:nvSpPr>
        <p:spPr>
          <a:xfrm>
            <a:off x="2133045" y="570134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mn-lt"/>
                <a:cs typeface="Consolas" pitchFamily="49" charset="0"/>
              </a:rPr>
              <a:t>Extensible…</a:t>
            </a:r>
            <a:endParaRPr lang="en-US" sz="1400" kern="1200" dirty="0">
              <a:latin typeface="+mn-lt"/>
              <a:cs typeface="Consolas" pitchFamily="49" charset="0"/>
            </a:endParaRPr>
          </a:p>
        </p:txBody>
      </p:sp>
    </p:spTree>
    <p:extLst>
      <p:ext uri="{BB962C8B-B14F-4D97-AF65-F5344CB8AC3E}">
        <p14:creationId xmlns:p14="http://schemas.microsoft.com/office/powerpoint/2010/main" val="372500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for Validation</a:t>
            </a:r>
            <a:endParaRPr lang="en-US" dirty="0"/>
          </a:p>
        </p:txBody>
      </p:sp>
      <p:sp>
        <p:nvSpPr>
          <p:cNvPr id="2" name="Content Placeholder 1"/>
          <p:cNvSpPr>
            <a:spLocks noGrp="1"/>
          </p:cNvSpPr>
          <p:nvPr>
            <p:ph type="body" sz="quarter" idx="10"/>
          </p:nvPr>
        </p:nvSpPr>
        <p:spPr/>
        <p:txBody>
          <a:bodyPr/>
          <a:lstStyle/>
          <a:p>
            <a:pPr marL="0" indent="0">
              <a:buNone/>
            </a:pPr>
            <a:endParaRPr lang="en-US" dirty="0"/>
          </a:p>
          <a:p>
            <a:pPr marL="0" indent="0">
              <a:buNone/>
            </a:pPr>
            <a:endParaRPr lang="en-US" dirty="0"/>
          </a:p>
        </p:txBody>
      </p:sp>
      <p:sp>
        <p:nvSpPr>
          <p:cNvPr id="4" name="TextBox 3"/>
          <p:cNvSpPr txBox="1"/>
          <p:nvPr/>
        </p:nvSpPr>
        <p:spPr>
          <a:xfrm>
            <a:off x="517525" y="1864706"/>
            <a:ext cx="5281823" cy="1015663"/>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Html.ValidationSummary</a:t>
            </a:r>
            <a:r>
              <a:rPr lang="en-US" sz="2400" dirty="0">
                <a:solidFill>
                  <a:srgbClr val="00AEEF">
                    <a:alpha val="99000"/>
                  </a:srgbClr>
                </a:solidFill>
              </a:rPr>
              <a:t>(true)</a:t>
            </a:r>
          </a:p>
          <a:p>
            <a:endParaRPr lang="en-US" sz="2400" dirty="0">
              <a:solidFill>
                <a:srgbClr val="00AEEF">
                  <a:alpha val="99000"/>
                </a:srgbClr>
              </a:solidFill>
            </a:endParaRPr>
          </a:p>
        </p:txBody>
      </p:sp>
      <p:sp>
        <p:nvSpPr>
          <p:cNvPr id="5" name="TextBox 4"/>
          <p:cNvSpPr txBox="1"/>
          <p:nvPr/>
        </p:nvSpPr>
        <p:spPr>
          <a:xfrm>
            <a:off x="517525" y="3612843"/>
            <a:ext cx="8754066" cy="2492990"/>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Html.EditorFor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r>
              <a:rPr lang="en-US" sz="2400" dirty="0">
                <a:solidFill>
                  <a:srgbClr val="00AEEF">
                    <a:alpha val="99000"/>
                  </a:srgbClr>
                </a:solidFill>
              </a:rPr>
              <a:t>  @</a:t>
            </a:r>
            <a:r>
              <a:rPr lang="en-US" sz="2400" dirty="0" err="1">
                <a:solidFill>
                  <a:srgbClr val="00AEEF">
                    <a:alpha val="99000"/>
                  </a:srgbClr>
                </a:solidFill>
              </a:rPr>
              <a:t>Html.ValidationMessageFor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endParaRPr lang="en-US" sz="2400" dirty="0">
              <a:solidFill>
                <a:srgbClr val="00AEEF">
                  <a:alpha val="99000"/>
                </a:srgb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5775" y="1586725"/>
            <a:ext cx="3562350" cy="157162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9058275" y="3468688"/>
            <a:ext cx="2609850" cy="2781300"/>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931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Validation Concepts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2497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Client-Side Validation</a:t>
            </a:r>
            <a:endParaRPr lang="en-US" dirty="0"/>
          </a:p>
        </p:txBody>
      </p:sp>
      <p:sp>
        <p:nvSpPr>
          <p:cNvPr id="5" name="Content Placeholder 4"/>
          <p:cNvSpPr>
            <a:spLocks noGrp="1"/>
          </p:cNvSpPr>
          <p:nvPr>
            <p:ph idx="4294967295"/>
          </p:nvPr>
        </p:nvSpPr>
        <p:spPr>
          <a:xfrm>
            <a:off x="513556" y="1135399"/>
            <a:ext cx="11149013" cy="1415772"/>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Modern websites use client-side validation</a:t>
            </a:r>
          </a:p>
          <a:p>
            <a:pPr marL="0" indent="0">
              <a:spcBef>
                <a:spcPts val="2400"/>
              </a:spcBef>
              <a:buNone/>
            </a:pPr>
            <a:r>
              <a:rPr lang="en-US" sz="4000" dirty="0">
                <a:latin typeface="Segoe UI Light" pitchFamily="34" charset="0"/>
              </a:rPr>
              <a:t>It’s easy to do client-side validation in ASP.NET MVC</a:t>
            </a:r>
          </a:p>
        </p:txBody>
      </p:sp>
      <p:sp>
        <p:nvSpPr>
          <p:cNvPr id="6" name="Rectangle 5"/>
          <p:cNvSpPr/>
          <p:nvPr/>
        </p:nvSpPr>
        <p:spPr>
          <a:xfrm>
            <a:off x="3382623" y="3570406"/>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Validation Rules</a:t>
            </a:r>
          </a:p>
        </p:txBody>
      </p:sp>
      <p:sp>
        <p:nvSpPr>
          <p:cNvPr id="7" name="Rectangle 6"/>
          <p:cNvSpPr/>
          <p:nvPr/>
        </p:nvSpPr>
        <p:spPr>
          <a:xfrm>
            <a:off x="7096553" y="2628184"/>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Server Side Validation</a:t>
            </a:r>
          </a:p>
        </p:txBody>
      </p:sp>
      <p:sp>
        <p:nvSpPr>
          <p:cNvPr id="8" name="Rectangle 7"/>
          <p:cNvSpPr/>
          <p:nvPr/>
        </p:nvSpPr>
        <p:spPr>
          <a:xfrm>
            <a:off x="7096553" y="4512628"/>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Client-side Validation</a:t>
            </a:r>
          </a:p>
        </p:txBody>
      </p:sp>
      <p:sp>
        <p:nvSpPr>
          <p:cNvPr id="9" name="Right Arrow 8"/>
          <p:cNvSpPr/>
          <p:nvPr/>
        </p:nvSpPr>
        <p:spPr>
          <a:xfrm rot="20227101">
            <a:off x="5324856" y="3833715"/>
            <a:ext cx="1612291"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Right Arrow 9"/>
          <p:cNvSpPr/>
          <p:nvPr/>
        </p:nvSpPr>
        <p:spPr>
          <a:xfrm rot="1732870">
            <a:off x="5322564" y="4811492"/>
            <a:ext cx="1616874"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403739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Client side validation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5391359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Dependency Injection?</a:t>
            </a:r>
            <a:endParaRPr lang="en-US" dirty="0"/>
          </a:p>
        </p:txBody>
      </p:sp>
      <p:sp>
        <p:nvSpPr>
          <p:cNvPr id="3" name="Content Placeholder 2"/>
          <p:cNvSpPr>
            <a:spLocks noGrp="1"/>
          </p:cNvSpPr>
          <p:nvPr>
            <p:ph idx="4294967295"/>
          </p:nvPr>
        </p:nvSpPr>
        <p:spPr>
          <a:xfrm>
            <a:off x="525463" y="1513072"/>
            <a:ext cx="11150600" cy="1802219"/>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The problem with explicit dependencies</a:t>
            </a:r>
          </a:p>
          <a:p>
            <a:pPr marL="460375" lvl="1" indent="0">
              <a:buNone/>
            </a:pPr>
            <a:r>
              <a:rPr lang="en-US" sz="4000" dirty="0">
                <a:latin typeface="Segoe UI Light" pitchFamily="34" charset="0"/>
              </a:rPr>
              <a:t>Tightly coupled</a:t>
            </a:r>
          </a:p>
          <a:p>
            <a:pPr marL="460375" lvl="1" indent="0">
              <a:buNone/>
            </a:pPr>
            <a:r>
              <a:rPr lang="en-US" sz="4000" dirty="0">
                <a:latin typeface="Segoe UI Light" pitchFamily="34" charset="0"/>
              </a:rPr>
              <a:t>Hard to test</a:t>
            </a:r>
          </a:p>
          <a:p>
            <a:pPr marL="460375" lvl="1" indent="0">
              <a:buNone/>
            </a:pPr>
            <a:r>
              <a:rPr lang="en-US" sz="4000" dirty="0">
                <a:latin typeface="Segoe UI Light" pitchFamily="34" charset="0"/>
              </a:rPr>
              <a:t>Hard to change</a:t>
            </a:r>
          </a:p>
          <a:p>
            <a:pPr marL="457200" lvl="1" indent="0">
              <a:buNone/>
            </a:pPr>
            <a:endParaRPr lang="en-US" sz="4400" dirty="0" smtClean="0">
              <a:latin typeface="Segoe UI Light" pitchFamily="34" charset="0"/>
            </a:endParaRPr>
          </a:p>
          <a:p>
            <a:pPr marL="457200" lvl="1" indent="0">
              <a:buNone/>
            </a:pPr>
            <a:endParaRPr lang="en-US" sz="4400" dirty="0" smtClean="0">
              <a:latin typeface="Segoe UI Light" pitchFamily="34" charset="0"/>
            </a:endParaRPr>
          </a:p>
          <a:p>
            <a:pPr marL="457200" lvl="1" indent="0">
              <a:buNone/>
            </a:pPr>
            <a:endParaRPr lang="en-US" sz="4400" dirty="0">
              <a:latin typeface="Segoe UI Light" pitchFamily="34" charset="0"/>
            </a:endParaRPr>
          </a:p>
        </p:txBody>
      </p:sp>
      <p:sp>
        <p:nvSpPr>
          <p:cNvPr id="5" name="TextBox 7"/>
          <p:cNvSpPr txBox="1"/>
          <p:nvPr/>
        </p:nvSpPr>
        <p:spPr>
          <a:xfrm>
            <a:off x="2482202" y="4680328"/>
            <a:ext cx="7211721" cy="1569660"/>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1" dirty="0">
                <a:solidFill>
                  <a:schemeClr val="bg1"/>
                </a:solidFill>
                <a:latin typeface="Consolas" pitchFamily="49" charset="0"/>
                <a:cs typeface="Consolas" pitchFamily="49" charset="0"/>
              </a:rPr>
              <a:t>public class </a:t>
            </a:r>
            <a:r>
              <a:rPr lang="en-US" sz="1600" b="1" dirty="0" err="1" smtClean="0">
                <a:solidFill>
                  <a:schemeClr val="bg1"/>
                </a:solidFill>
                <a:latin typeface="Consolas" pitchFamily="49" charset="0"/>
                <a:cs typeface="Consolas" pitchFamily="49" charset="0"/>
              </a:rPr>
              <a:t>BlogController</a:t>
            </a:r>
            <a:r>
              <a:rPr lang="en-US" sz="1600" b="1" dirty="0" smtClean="0">
                <a:solidFill>
                  <a:schemeClr val="bg1"/>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 Controller</a:t>
            </a:r>
          </a:p>
          <a:p>
            <a:r>
              <a:rPr lang="en-US" sz="1600" b="1" dirty="0">
                <a:solidFill>
                  <a:schemeClr val="bg1"/>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accent1">
                    <a:lumMod val="60000"/>
                    <a:lumOff val="40000"/>
                  </a:schemeClr>
                </a:solidFill>
                <a:latin typeface="Consolas" pitchFamily="49" charset="0"/>
                <a:cs typeface="Consolas" pitchFamily="49" charset="0"/>
              </a:rPr>
              <a:t>var repository = new </a:t>
            </a:r>
            <a:r>
              <a:rPr lang="en-US" sz="1600" b="1" dirty="0" err="1">
                <a:solidFill>
                  <a:schemeClr val="accent1">
                    <a:lumMod val="60000"/>
                    <a:lumOff val="40000"/>
                  </a:schemeClr>
                </a:solidFill>
                <a:latin typeface="Consolas" pitchFamily="49" charset="0"/>
                <a:cs typeface="Consolas" pitchFamily="49" charset="0"/>
              </a:rPr>
              <a:t>BlogRepository</a:t>
            </a:r>
            <a:r>
              <a:rPr lang="en-US" sz="1600" b="1" dirty="0">
                <a:solidFill>
                  <a:schemeClr val="accent1">
                    <a:lumMod val="60000"/>
                    <a:lumOff val="40000"/>
                  </a:schemeClr>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tx2"/>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public ActionResult Details(</a:t>
            </a:r>
            <a:r>
              <a:rPr lang="en-US" sz="1600" b="1" dirty="0" err="1">
                <a:solidFill>
                  <a:schemeClr val="bg1"/>
                </a:solidFill>
                <a:latin typeface="Consolas" pitchFamily="49" charset="0"/>
                <a:cs typeface="Consolas" pitchFamily="49" charset="0"/>
              </a:rPr>
              <a:t>int</a:t>
            </a:r>
            <a:r>
              <a:rPr lang="en-US" sz="1600" b="1" dirty="0">
                <a:solidFill>
                  <a:schemeClr val="bg1"/>
                </a:solidFill>
                <a:latin typeface="Consolas" pitchFamily="49" charset="0"/>
                <a:cs typeface="Consolas" pitchFamily="49" charset="0"/>
              </a:rPr>
              <a:t> id)</a:t>
            </a:r>
          </a:p>
          <a:p>
            <a:r>
              <a:rPr lang="en-US" sz="1600" b="1" dirty="0">
                <a:solidFill>
                  <a:schemeClr val="bg1"/>
                </a:solidFill>
                <a:latin typeface="Consolas" pitchFamily="49" charset="0"/>
                <a:cs typeface="Consolas" pitchFamily="49" charset="0"/>
              </a:rPr>
              <a:t>   …</a:t>
            </a:r>
          </a:p>
          <a:p>
            <a:r>
              <a:rPr lang="en-US" sz="16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4319848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Dependency Injection</a:t>
            </a:r>
            <a:endParaRPr lang="en-US" dirty="0"/>
          </a:p>
        </p:txBody>
      </p:sp>
      <p:sp>
        <p:nvSpPr>
          <p:cNvPr id="7" name="Content Placeholder 1"/>
          <p:cNvSpPr>
            <a:spLocks noGrp="1"/>
          </p:cNvSpPr>
          <p:nvPr>
            <p:ph idx="4294967295"/>
          </p:nvPr>
        </p:nvSpPr>
        <p:spPr>
          <a:xfrm>
            <a:off x="517526" y="1600200"/>
            <a:ext cx="11158537" cy="1504507"/>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Inversion of control</a:t>
            </a:r>
          </a:p>
          <a:p>
            <a:pPr marL="460375" lvl="1" indent="0">
              <a:buNone/>
            </a:pPr>
            <a:r>
              <a:rPr lang="en-US" sz="4000" dirty="0">
                <a:latin typeface="Segoe UI Light" pitchFamily="34" charset="0"/>
              </a:rPr>
              <a:t>I need a repository, you supply it</a:t>
            </a:r>
          </a:p>
          <a:p>
            <a:pPr marL="460375" lvl="1" indent="0">
              <a:buNone/>
            </a:pPr>
            <a:r>
              <a:rPr lang="en-US" sz="4000" dirty="0">
                <a:latin typeface="Segoe UI Light" pitchFamily="34" charset="0"/>
              </a:rPr>
              <a:t>Configurable, extensible, testable</a:t>
            </a:r>
          </a:p>
        </p:txBody>
      </p:sp>
      <p:sp>
        <p:nvSpPr>
          <p:cNvPr id="4" name="Freeform 15"/>
          <p:cNvSpPr>
            <a:spLocks noEditPoints="1"/>
          </p:cNvSpPr>
          <p:nvPr/>
        </p:nvSpPr>
        <p:spPr bwMode="black">
          <a:xfrm>
            <a:off x="10005238" y="4585188"/>
            <a:ext cx="1662888" cy="166480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7036082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DI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Dependency injection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2607590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2" name="Content Placeholder 1"/>
          <p:cNvSpPr>
            <a:spLocks noGrp="1"/>
          </p:cNvSpPr>
          <p:nvPr>
            <p:ph idx="4294967295"/>
          </p:nvPr>
        </p:nvSpPr>
        <p:spPr>
          <a:xfrm>
            <a:off x="519112" y="1447800"/>
            <a:ext cx="10629901" cy="1969770"/>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MVC is a very extensible framework</a:t>
            </a:r>
          </a:p>
          <a:p>
            <a:pPr marL="0" indent="0">
              <a:spcBef>
                <a:spcPts val="2400"/>
              </a:spcBef>
              <a:buNone/>
            </a:pPr>
            <a:r>
              <a:rPr lang="en-US" sz="4000" dirty="0">
                <a:latin typeface="Segoe UI Light" pitchFamily="34" charset="0"/>
              </a:rPr>
              <a:t>Advanced features are available when you need them, but don’t get in the way until then</a:t>
            </a:r>
          </a:p>
        </p:txBody>
      </p:sp>
    </p:spTree>
    <p:extLst>
      <p:ext uri="{BB962C8B-B14F-4D97-AF65-F5344CB8AC3E}">
        <p14:creationId xmlns:p14="http://schemas.microsoft.com/office/powerpoint/2010/main" val="282571987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6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MVC 4.0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What is the Entity Framework?</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Database-first, Model-first, Code-First</a:t>
            </a: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305979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8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23662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10" name="Group 9"/>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5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Model Binding</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3383</TotalTime>
  <Words>6963</Words>
  <Application>Microsoft Office PowerPoint</Application>
  <PresentationFormat>Custom</PresentationFormat>
  <Paragraphs>692</Paragraphs>
  <Slides>51</Slides>
  <Notes>46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2" baseType="lpstr">
      <vt:lpstr>Arial</vt:lpstr>
      <vt:lpstr>Segoe UI Light</vt:lpstr>
      <vt:lpstr>Tahoma</vt:lpstr>
      <vt:lpstr>Segoe UI</vt:lpstr>
      <vt:lpstr>Consolas</vt:lpstr>
      <vt:lpstr>Segoe Light</vt:lpstr>
      <vt:lpstr>Wingdings</vt:lpstr>
      <vt:lpstr>Calibri</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vt:lpstr>
      <vt:lpstr>PowerPoint Presentation</vt:lpstr>
      <vt:lpstr>Web Pages – HTML + Razor Syntax</vt:lpstr>
      <vt:lpstr>Razor Syntax</vt:lpstr>
      <vt:lpstr>Move From Code to Markup Easily with Razor</vt:lpstr>
      <vt:lpstr>PowerPoint Presentation</vt:lpstr>
      <vt:lpstr>MVC – Not Just for the ALT Guys</vt:lpstr>
      <vt:lpstr>ASP.NET MVC 101</vt:lpstr>
      <vt:lpstr>How MVC Works</vt:lpstr>
      <vt:lpstr>ASP.NET MVC Fundamentals</vt:lpstr>
      <vt:lpstr>PowerPoint Presentation</vt:lpstr>
      <vt:lpstr>Agenda</vt:lpstr>
      <vt:lpstr>Where is Entity Framework?</vt:lpstr>
      <vt:lpstr>How Can You get Entity Framework?</vt:lpstr>
      <vt:lpstr>Different Approaches for Entity Framework</vt:lpstr>
      <vt:lpstr>Model First Database First Code First </vt:lpstr>
      <vt:lpstr>Model Metadata</vt:lpstr>
      <vt:lpstr>Adding model metadata</vt:lpstr>
      <vt:lpstr>ViewModels</vt:lpstr>
      <vt:lpstr>ViewModels</vt:lpstr>
      <vt:lpstr>What Are Html Helpers?</vt:lpstr>
      <vt:lpstr>Advanced Html Helpers</vt:lpstr>
      <vt:lpstr>HTML Helpers</vt:lpstr>
      <vt:lpstr>Validation Made Easier</vt:lpstr>
      <vt:lpstr>Validation</vt:lpstr>
      <vt:lpstr>What Did We See in the Demo?</vt:lpstr>
      <vt:lpstr>Processing forms</vt:lpstr>
      <vt:lpstr>What Did We See?</vt:lpstr>
      <vt:lpstr>Validating Concepts</vt:lpstr>
      <vt:lpstr>Validation Rules</vt:lpstr>
      <vt:lpstr>HTML Helpers for Validation</vt:lpstr>
      <vt:lpstr>Validation Concepts</vt:lpstr>
      <vt:lpstr>Client-Side Validation</vt:lpstr>
      <vt:lpstr>Client side validation</vt:lpstr>
      <vt:lpstr>Why Dependency Injection?</vt:lpstr>
      <vt:lpstr>Dependency Injection</vt:lpstr>
      <vt:lpstr>Supported DI Points</vt:lpstr>
      <vt:lpstr>Dependency injection</vt:lpstr>
      <vt:lpstr>Summary </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348</cp:revision>
  <cp:lastPrinted>2011-10-11T14:25:22Z</cp:lastPrinted>
  <dcterms:created xsi:type="dcterms:W3CDTF">2011-03-29T16:07:22Z</dcterms:created>
  <dcterms:modified xsi:type="dcterms:W3CDTF">2012-04-24T18:16:55Z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